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8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5" r:id="rId4"/>
    <p:sldMasterId id="2147483667" r:id="rId5"/>
    <p:sldMasterId id="2147483672" r:id="rId6"/>
  </p:sldMasterIdLst>
  <p:notesMasterIdLst>
    <p:notesMasterId r:id="rId15"/>
  </p:notesMasterIdLst>
  <p:handoutMasterIdLst>
    <p:handoutMasterId r:id="rId53"/>
  </p:handoutMasterIdLst>
  <p:sldIdLst>
    <p:sldId id="1673" r:id="rId7"/>
    <p:sldId id="1721" r:id="rId8"/>
    <p:sldId id="1720" r:id="rId9"/>
    <p:sldId id="1680" r:id="rId10"/>
    <p:sldId id="1723" r:id="rId11"/>
    <p:sldId id="1727" r:id="rId12"/>
    <p:sldId id="1729" r:id="rId13"/>
    <p:sldId id="1722" r:id="rId14"/>
    <p:sldId id="1772" r:id="rId16"/>
    <p:sldId id="1719" r:id="rId17"/>
    <p:sldId id="1731" r:id="rId18"/>
    <p:sldId id="1728" r:id="rId19"/>
    <p:sldId id="1718" r:id="rId20"/>
    <p:sldId id="1717" r:id="rId21"/>
    <p:sldId id="1716" r:id="rId22"/>
    <p:sldId id="1687" r:id="rId23"/>
    <p:sldId id="1713" r:id="rId24"/>
    <p:sldId id="1711" r:id="rId25"/>
    <p:sldId id="1736" r:id="rId26"/>
    <p:sldId id="1735" r:id="rId27"/>
    <p:sldId id="1733" r:id="rId28"/>
    <p:sldId id="1737" r:id="rId29"/>
    <p:sldId id="1732" r:id="rId30"/>
    <p:sldId id="1738" r:id="rId31"/>
    <p:sldId id="1739" r:id="rId32"/>
    <p:sldId id="1740" r:id="rId33"/>
    <p:sldId id="1741" r:id="rId34"/>
    <p:sldId id="1734" r:id="rId35"/>
    <p:sldId id="1749" r:id="rId36"/>
    <p:sldId id="1750" r:id="rId37"/>
    <p:sldId id="1709" r:id="rId38"/>
    <p:sldId id="1751" r:id="rId39"/>
    <p:sldId id="1710" r:id="rId40"/>
    <p:sldId id="1708" r:id="rId41"/>
    <p:sldId id="1752" r:id="rId42"/>
    <p:sldId id="1753" r:id="rId43"/>
    <p:sldId id="1757" r:id="rId44"/>
    <p:sldId id="1758" r:id="rId45"/>
    <p:sldId id="1754" r:id="rId46"/>
    <p:sldId id="1755" r:id="rId47"/>
    <p:sldId id="1756" r:id="rId48"/>
    <p:sldId id="1747" r:id="rId49"/>
    <p:sldId id="1769" r:id="rId50"/>
    <p:sldId id="1768" r:id="rId51"/>
    <p:sldId id="1679" r:id="rId52"/>
  </p:sldIdLst>
  <p:sldSz cx="9144000" cy="5143500"/>
  <p:notesSz cx="6858000" cy="9144000"/>
  <p:custDataLst>
    <p:tags r:id="rId6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A6242C"/>
    <a:srgbClr val="849BCA"/>
    <a:srgbClr val="A6262D"/>
    <a:srgbClr val="E29A9A"/>
    <a:srgbClr val="D1CD95"/>
    <a:srgbClr val="D7B7C9"/>
    <a:srgbClr val="4B060B"/>
    <a:srgbClr val="CBE7E4"/>
    <a:srgbClr val="C6B5D7"/>
    <a:srgbClr val="C9E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649"/>
    <p:restoredTop sz="94660"/>
  </p:normalViewPr>
  <p:slideViewPr>
    <p:cSldViewPr showGuides="1">
      <p:cViewPr>
        <p:scale>
          <a:sx n="100" d="100"/>
          <a:sy n="100" d="100"/>
        </p:scale>
        <p:origin x="-1308" y="-714"/>
      </p:cViewPr>
      <p:guideLst>
        <p:guide orient="horz" pos="21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18"/>
    </p:cViewPr>
  </p:sorter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0" Type="http://schemas.openxmlformats.org/officeDocument/2006/relationships/tags" Target="tags/tag85.xml"/><Relationship Id="rId6" Type="http://schemas.openxmlformats.org/officeDocument/2006/relationships/slideMaster" Target="slideMasters/slideMaster5.xml"/><Relationship Id="rId59" Type="http://schemas.openxmlformats.org/officeDocument/2006/relationships/customXml" Target="../customXml/item1.xml"/><Relationship Id="rId58" Type="http://schemas.openxmlformats.org/officeDocument/2006/relationships/customXmlProps" Target="../customXml/itemProps84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fontAlgn="auto">
              <a:defRPr/>
            </a:pPr>
            <a:fld id="{8AAC0FA5-CDB0-40D8-A280-24D225697B60}" type="datetimeFigureOut">
              <a:rPr lang="zh-CN" altLang="en-US" strike="noStrike" noProof="1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277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7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fontAlgn="auto">
              <a:defRPr/>
            </a:pPr>
            <a:fld id="{49B08E2D-AA76-499C-AE92-D76270E8D771}" type="slidenum">
              <a:rPr lang="zh-CN" altLang="en-US" strike="noStrike" noProof="1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99100" y="685920"/>
            <a:ext cx="7349400" cy="192813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pPr fontAlgn="base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99100" y="2670767"/>
            <a:ext cx="7349400" cy="110449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7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fld id="{760FBDFE-C587-4B4C-A407-44438C67B59E}" type="datetimeFigureOut">
              <a:rPr lang="zh-CN" altLang="en-US" sz="1050" strike="noStrike" noProof="1" smtClean="0">
                <a:latin typeface="Arial" panose="020B0604020202020204" pitchFamily="34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124200" y="4686300"/>
            <a:ext cx="2895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553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med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6300" y="1166604"/>
            <a:ext cx="3924808" cy="345660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62800" y="1166604"/>
            <a:ext cx="3920400" cy="345660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3429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FABC47A4-756D-490B-A52F-7D9E2C9FC05F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7676100" y="685920"/>
            <a:ext cx="783000" cy="377256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单击此处编辑标题</a:t>
            </a:r>
            <a:endParaRPr strike="noStrike" noProof="1"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85920"/>
            <a:ext cx="6876900" cy="3772560"/>
          </a:xfrm>
        </p:spPr>
        <p:txBody>
          <a:bodyPr vert="eaVert" lIns="46800" tIns="46800" rIns="46800" bIns="46800"/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 fontAlgn="auto"/>
            <a:r>
              <a:rPr lang="zh-CN" altLang="en-US" sz="13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6300" y="580602"/>
            <a:ext cx="8229600" cy="4112819"/>
          </a:xfrm>
        </p:spPr>
        <p:txBody>
          <a:bodyPr/>
          <a:lstStyle>
            <a:lvl1pPr marL="171450" indent="-1714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 fontAlgn="auto"/>
            <a:r>
              <a:rPr lang="zh-CN" altLang="en-US" sz="13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9100" y="1863326"/>
            <a:ext cx="7349400" cy="76423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单击此处编辑标题</a:t>
            </a:r>
            <a:endParaRPr strike="noStrike" noProof="1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899100" y="2670767"/>
            <a:ext cx="7349400" cy="35376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fontAlgn="auto">
              <a:defRPr/>
            </a:pPr>
            <a:endParaRPr lang="en-US" strike="noStrike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fontAlgn="auto">
              <a:defRPr/>
            </a:pPr>
            <a:endParaRPr lang="en-US" strike="noStrike" noProof="1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fontAlgn="auto">
              <a:defRPr/>
            </a:pPr>
            <a:fld id="{5E72BA67-71A0-4094-93F1-295E8FF5F78C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99100" y="685920"/>
            <a:ext cx="7349400" cy="192813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pPr fontAlgn="base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99100" y="2670767"/>
            <a:ext cx="7349400" cy="110449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7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fld id="{760FBDFE-C587-4B4C-A407-44438C67B59E}" type="datetimeFigureOut">
              <a:rPr lang="zh-CN" altLang="en-US" sz="1050" strike="noStrike" noProof="1" smtClean="0">
                <a:latin typeface="Arial" panose="020B0604020202020204" pitchFamily="34" charset="0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124200" y="4686300"/>
            <a:ext cx="2895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553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 spd="med"/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fontAlgn="auto">
              <a:defRPr/>
            </a:pPr>
            <a:endParaRPr lang="en-US" strike="noStrike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fontAlgn="auto">
              <a:defRPr/>
            </a:pPr>
            <a:endParaRPr lang="en-US" strike="noStrike" noProof="1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fontAlgn="auto">
              <a:defRPr/>
            </a:pPr>
            <a:fld id="{5E72BA67-71A0-4094-93F1-295E8FF5F78C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F0A8DB76-7C87-48DF-8A26-A1C2F3D8E8E8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 spd="med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fontAlgn="auto">
              <a:defRPr/>
            </a:pPr>
            <a:endParaRPr lang="en-US" strike="noStrike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fontAlgn="auto">
              <a:defRPr/>
            </a:pPr>
            <a:endParaRPr lang="en-US" strike="noStrike" noProof="1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fontAlgn="auto">
              <a:defRPr/>
            </a:pPr>
            <a:fld id="{5E72BA67-71A0-4094-93F1-295E8FF5F78C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F0A8DB76-7C87-48DF-8A26-A1C2F3D8E8E8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 spd="med"/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300" y="1117996"/>
            <a:ext cx="8226900" cy="3570024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5pPr>
            <a:lvl6pPr marL="1714500" indent="0">
              <a:buNone/>
              <a:defRPr/>
            </a:lvl6pPr>
          </a:lstStyle>
          <a:p>
            <a:pPr lvl="0" fontAlgn="auto"/>
            <a:r>
              <a:rPr sz="13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9105" y="78105"/>
            <a:ext cx="5826760" cy="4064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2000" b="1" i="0" u="none" strike="noStrike" kern="1200" cap="none" spc="300" normalizeH="0" baseline="0">
                <a:solidFill>
                  <a:srgbClr val="A6262D"/>
                </a:solidFill>
                <a:effectLst/>
                <a:uFillTx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85470" y="933450"/>
            <a:ext cx="7843520" cy="327723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350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300" y="1126097"/>
            <a:ext cx="3882600" cy="3561923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8700" y="1126097"/>
            <a:ext cx="3882600" cy="3561923"/>
          </a:xfrm>
        </p:spPr>
        <p:txBody>
          <a:bodyPr lIns="90000" tIns="46800" rIns="90000" bIns="46800">
            <a:normAutofit/>
          </a:bodyPr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0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1" fontAlgn="auto" latinLnBrk="0" hangingPunct="1">
              <a:lnSpc>
                <a:spcPct val="120000"/>
              </a:lnSpc>
              <a:defRPr sz="105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6300" y="1072088"/>
            <a:ext cx="4006800" cy="28625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300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1066483"/>
            <a:ext cx="4006800" cy="28625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6300" y="1166604"/>
            <a:ext cx="3924808" cy="345660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62800" y="1166604"/>
            <a:ext cx="3920400" cy="345660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3429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9EFD9D74-47D9-4702-A33C-335B63B48DBF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FABC47A4-756D-490B-A52F-7D9E2C9FC05F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7676100" y="685920"/>
            <a:ext cx="783000" cy="377256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单击此处编辑标题</a:t>
            </a:r>
            <a:endParaRPr strike="noStrike" noProof="1"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85920"/>
            <a:ext cx="6876900" cy="3772560"/>
          </a:xfrm>
        </p:spPr>
        <p:txBody>
          <a:bodyPr vert="eaVert" lIns="46800" tIns="46800" rIns="46800" bIns="46800"/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 fontAlgn="auto"/>
            <a:r>
              <a:rPr lang="zh-CN" altLang="en-US" sz="13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F0A8DB76-7C87-48DF-8A26-A1C2F3D8E8E8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 spd="med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6300" y="580602"/>
            <a:ext cx="8229600" cy="4112819"/>
          </a:xfrm>
        </p:spPr>
        <p:txBody>
          <a:bodyPr/>
          <a:lstStyle>
            <a:lvl1pPr marL="171450" indent="-1714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 fontAlgn="auto"/>
            <a:r>
              <a:rPr lang="zh-CN" altLang="en-US" sz="13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9100" y="1863326"/>
            <a:ext cx="7349400" cy="76423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单击此处编辑标题</a:t>
            </a:r>
            <a:endParaRPr strike="noStrike" noProof="1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899100" y="2670767"/>
            <a:ext cx="7349400" cy="35376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F0A8DB76-7C87-48DF-8A26-A1C2F3D8E8E8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300" y="1117996"/>
            <a:ext cx="8226900" cy="3570024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5pPr>
            <a:lvl6pPr marL="1714500" indent="0">
              <a:buNone/>
              <a:defRPr/>
            </a:lvl6pPr>
          </a:lstStyle>
          <a:p>
            <a:pPr lvl="0" fontAlgn="auto"/>
            <a:r>
              <a:rPr sz="13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9105" y="78105"/>
            <a:ext cx="5826760" cy="4064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2000" b="1" i="0" u="none" strike="noStrike" kern="1200" cap="none" spc="300" normalizeH="0" baseline="0">
                <a:solidFill>
                  <a:srgbClr val="A6262D"/>
                </a:solidFill>
                <a:effectLst/>
                <a:uFillTx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85470" y="933450"/>
            <a:ext cx="7843520" cy="327723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350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300" y="1126097"/>
            <a:ext cx="3882600" cy="3561923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8700" y="1126097"/>
            <a:ext cx="3882600" cy="3561923"/>
          </a:xfrm>
        </p:spPr>
        <p:txBody>
          <a:bodyPr lIns="90000" tIns="46800" rIns="90000" bIns="46800">
            <a:normAutofit/>
          </a:bodyPr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0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eaLnBrk="1" fontAlgn="auto" latinLnBrk="0" hangingPunct="1">
              <a:lnSpc>
                <a:spcPct val="120000"/>
              </a:lnSpc>
              <a:defRPr sz="105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6300" y="1072088"/>
            <a:ext cx="4006800" cy="28625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300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1066483"/>
            <a:ext cx="4006800" cy="28625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jpeg"/><Relationship Id="rId6" Type="http://schemas.openxmlformats.org/officeDocument/2006/relationships/image" Target="../media/image1.png"/><Relationship Id="rId5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2.xml"/><Relationship Id="rId20" Type="http://schemas.openxmlformats.org/officeDocument/2006/relationships/tags" Target="../tags/tag41.xml"/><Relationship Id="rId2" Type="http://schemas.openxmlformats.org/officeDocument/2006/relationships/slideLayout" Target="../slideLayouts/slideLayout6.xml"/><Relationship Id="rId19" Type="http://schemas.openxmlformats.org/officeDocument/2006/relationships/tags" Target="../tags/tag40.xml"/><Relationship Id="rId18" Type="http://schemas.openxmlformats.org/officeDocument/2006/relationships/image" Target="../media/image2.jpeg"/><Relationship Id="rId17" Type="http://schemas.openxmlformats.org/officeDocument/2006/relationships/image" Target="../media/image1.png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image" Target="../media/image2.jpeg"/><Relationship Id="rId6" Type="http://schemas.openxmlformats.org/officeDocument/2006/relationships/image" Target="../media/image1.png"/><Relationship Id="rId5" Type="http://schemas.openxmlformats.org/officeDocument/2006/relationships/tags" Target="../tags/tag45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5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22.xml"/><Relationship Id="rId19" Type="http://schemas.openxmlformats.org/officeDocument/2006/relationships/tags" Target="../tags/tag81.xml"/><Relationship Id="rId18" Type="http://schemas.openxmlformats.org/officeDocument/2006/relationships/image" Target="../media/image2.jpeg"/><Relationship Id="rId17" Type="http://schemas.openxmlformats.org/officeDocument/2006/relationships/image" Target="../media/image1.png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8556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7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05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fontAlgn="base">
              <a:defRPr/>
            </a:pPr>
            <a:endParaRPr lang="en-US" strike="noStrike" noProof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05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fontAlgn="base">
              <a:defRPr/>
            </a:pPr>
            <a:endParaRPr lang="en-US" strike="noStrike" noProof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05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fld id="{F0A8DB76-7C87-48DF-8A26-A1C2F3D8E8E8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  <p:grpSp>
        <p:nvGrpSpPr>
          <p:cNvPr id="1031" name="组合 30"/>
          <p:cNvGrpSpPr/>
          <p:nvPr userDrawn="1"/>
        </p:nvGrpSpPr>
        <p:grpSpPr>
          <a:xfrm>
            <a:off x="0" y="-7937"/>
            <a:ext cx="9144000" cy="676275"/>
            <a:chOff x="1" y="-488"/>
            <a:chExt cx="14400" cy="1065"/>
          </a:xfrm>
        </p:grpSpPr>
        <p:sp>
          <p:nvSpPr>
            <p:cNvPr id="1032" name="标题占位符 1"/>
            <p:cNvSpPr>
              <a:spLocks noGrp="1"/>
            </p:cNvSpPr>
            <p:nvPr userDrawn="1">
              <p:custDataLst>
                <p:tags r:id="rId5"/>
              </p:custDataLst>
            </p:nvPr>
          </p:nvSpPr>
          <p:spPr>
            <a:xfrm>
              <a:off x="718" y="-433"/>
              <a:ext cx="12955" cy="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170" tIns="46990" rIns="90170" bIns="46990" anchor="ctr" anchorCtr="0"/>
            <a:p>
              <a:pPr lvl="0"/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单击此处编辑母版标题样式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" name="矩形 46"/>
            <p:cNvSpPr/>
            <p:nvPr userDrawn="1"/>
          </p:nvSpPr>
          <p:spPr>
            <a:xfrm>
              <a:off x="1" y="-457"/>
              <a:ext cx="14400" cy="82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034" name="图片 6" descr="校徽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365" y="-188"/>
              <a:ext cx="2707" cy="68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3" name="直接连接符 22"/>
            <p:cNvCxnSpPr/>
            <p:nvPr userDrawn="1"/>
          </p:nvCxnSpPr>
          <p:spPr>
            <a:xfrm flipV="1">
              <a:off x="4219" y="355"/>
              <a:ext cx="10181" cy="23"/>
            </a:xfrm>
            <a:prstGeom prst="line">
              <a:avLst/>
            </a:prstGeom>
            <a:ln w="28575" cmpd="sng">
              <a:solidFill>
                <a:srgbClr val="A6242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矩形 25"/>
            <p:cNvSpPr/>
            <p:nvPr userDrawn="1"/>
          </p:nvSpPr>
          <p:spPr>
            <a:xfrm>
              <a:off x="13760" y="-488"/>
              <a:ext cx="641" cy="858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7" name="矩形 27"/>
            <p:cNvSpPr/>
            <p:nvPr userDrawn="1"/>
          </p:nvSpPr>
          <p:spPr>
            <a:xfrm>
              <a:off x="13760" y="-488"/>
              <a:ext cx="641" cy="858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27" name="图片 26" descr="微信图片_20200813145350"/>
            <p:cNvPicPr/>
            <p:nvPr userDrawn="1"/>
          </p:nvPicPr>
          <p:blipFill>
            <a:blip r:embed="rId7"/>
            <a:srcRect l="7675" t="12486" r="9283" b="28487"/>
            <a:stretch>
              <a:fillRect/>
            </a:stretch>
          </p:blipFill>
          <p:spPr>
            <a:xfrm>
              <a:off x="376" y="-273"/>
              <a:ext cx="850" cy="850"/>
            </a:xfrm>
            <a:prstGeom prst="ellipse">
              <a:avLst/>
            </a:prstGeom>
          </p:spPr>
        </p:pic>
      </p:grpSp>
      <p:grpSp>
        <p:nvGrpSpPr>
          <p:cNvPr id="1039" name="组合 8"/>
          <p:cNvGrpSpPr/>
          <p:nvPr userDrawn="1"/>
        </p:nvGrpSpPr>
        <p:grpSpPr>
          <a:xfrm>
            <a:off x="0" y="4908550"/>
            <a:ext cx="9144000" cy="234950"/>
            <a:chOff x="-79" y="7813"/>
            <a:chExt cx="14628" cy="370"/>
          </a:xfrm>
        </p:grpSpPr>
        <p:sp>
          <p:nvSpPr>
            <p:cNvPr id="1040" name="矩形 9"/>
            <p:cNvSpPr/>
            <p:nvPr/>
          </p:nvSpPr>
          <p:spPr>
            <a:xfrm>
              <a:off x="-79" y="7813"/>
              <a:ext cx="4446" cy="370"/>
            </a:xfrm>
            <a:prstGeom prst="rect">
              <a:avLst/>
            </a:prstGeom>
            <a:solidFill>
              <a:srgbClr val="4A050A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" name="矩形 10"/>
            <p:cNvSpPr/>
            <p:nvPr/>
          </p:nvSpPr>
          <p:spPr>
            <a:xfrm>
              <a:off x="4367" y="7813"/>
              <a:ext cx="10183" cy="370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15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15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15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15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72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301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30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59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6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15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44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5613" y="26988"/>
            <a:ext cx="8226425" cy="528637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5613" y="1117600"/>
            <a:ext cx="8228013" cy="357028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z="13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  <p:grpSp>
        <p:nvGrpSpPr>
          <p:cNvPr id="2055" name="组合 7"/>
          <p:cNvGrpSpPr/>
          <p:nvPr userDrawn="1"/>
        </p:nvGrpSpPr>
        <p:grpSpPr>
          <a:xfrm>
            <a:off x="0" y="-7937"/>
            <a:ext cx="9144000" cy="565150"/>
            <a:chOff x="-79" y="-13"/>
            <a:chExt cx="14629" cy="893"/>
          </a:xfrm>
        </p:grpSpPr>
        <p:grpSp>
          <p:nvGrpSpPr>
            <p:cNvPr id="2056" name="组合 32"/>
            <p:cNvGrpSpPr/>
            <p:nvPr/>
          </p:nvGrpSpPr>
          <p:grpSpPr>
            <a:xfrm>
              <a:off x="-79" y="-13"/>
              <a:ext cx="14629" cy="893"/>
              <a:chOff x="-79" y="-13"/>
              <a:chExt cx="14629" cy="893"/>
            </a:xfrm>
          </p:grpSpPr>
          <p:sp>
            <p:nvSpPr>
              <p:cNvPr id="2057" name="矩形 46"/>
              <p:cNvSpPr/>
              <p:nvPr/>
            </p:nvSpPr>
            <p:spPr>
              <a:xfrm>
                <a:off x="-79" y="18"/>
                <a:ext cx="14629" cy="8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8" name="矩形 15"/>
              <p:cNvSpPr/>
              <p:nvPr/>
            </p:nvSpPr>
            <p:spPr>
              <a:xfrm>
                <a:off x="-79" y="-1"/>
                <a:ext cx="601" cy="881"/>
              </a:xfrm>
              <a:prstGeom prst="rect">
                <a:avLst/>
              </a:prstGeom>
              <a:solidFill>
                <a:srgbClr val="A6242C">
                  <a:alpha val="92000"/>
                </a:srgbClr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2059" name="图片 6" descr="校徽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51" y="228"/>
                <a:ext cx="1705" cy="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24" name="直接连接符 23"/>
              <p:cNvCxnSpPr/>
              <p:nvPr/>
            </p:nvCxnSpPr>
            <p:spPr>
              <a:xfrm flipV="1">
                <a:off x="96" y="826"/>
                <a:ext cx="14304" cy="31"/>
              </a:xfrm>
              <a:prstGeom prst="line">
                <a:avLst/>
              </a:prstGeom>
              <a:ln w="28575" cmpd="sng">
                <a:solidFill>
                  <a:srgbClr val="A6242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1" name="矩形 25"/>
              <p:cNvSpPr/>
              <p:nvPr/>
            </p:nvSpPr>
            <p:spPr>
              <a:xfrm>
                <a:off x="13899" y="-13"/>
                <a:ext cx="651" cy="862"/>
              </a:xfrm>
              <a:prstGeom prst="rect">
                <a:avLst/>
              </a:prstGeom>
              <a:solidFill>
                <a:srgbClr val="A6242C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2" name="矩形 26"/>
              <p:cNvSpPr/>
              <p:nvPr/>
            </p:nvSpPr>
            <p:spPr>
              <a:xfrm>
                <a:off x="-79" y="-1"/>
                <a:ext cx="601" cy="850"/>
              </a:xfrm>
              <a:prstGeom prst="rect">
                <a:avLst/>
              </a:prstGeom>
              <a:solidFill>
                <a:srgbClr val="A6242C">
                  <a:alpha val="92000"/>
                </a:srgbClr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3" name="矩形 27"/>
              <p:cNvSpPr/>
              <p:nvPr/>
            </p:nvSpPr>
            <p:spPr>
              <a:xfrm>
                <a:off x="13899" y="-13"/>
                <a:ext cx="651" cy="862"/>
              </a:xfrm>
              <a:prstGeom prst="rect">
                <a:avLst/>
              </a:prstGeom>
              <a:solidFill>
                <a:srgbClr val="A6242C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7" name="图片 6" descr="微信图片_20200813145350"/>
            <p:cNvPicPr>
              <a:picLocks noChangeAspect="1"/>
            </p:cNvPicPr>
            <p:nvPr/>
          </p:nvPicPr>
          <p:blipFill>
            <a:blip r:embed="rId18"/>
            <a:srcRect l="7675" t="12486" r="9283" b="28487"/>
            <a:stretch>
              <a:fillRect/>
            </a:stretch>
          </p:blipFill>
          <p:spPr>
            <a:xfrm>
              <a:off x="11057" y="126"/>
              <a:ext cx="646" cy="650"/>
            </a:xfrm>
            <a:prstGeom prst="ellipse">
              <a:avLst/>
            </a:prstGeom>
          </p:spPr>
        </p:pic>
      </p:grpSp>
      <p:grpSp>
        <p:nvGrpSpPr>
          <p:cNvPr id="2065" name="组合 8"/>
          <p:cNvGrpSpPr/>
          <p:nvPr userDrawn="1"/>
        </p:nvGrpSpPr>
        <p:grpSpPr>
          <a:xfrm>
            <a:off x="0" y="4908550"/>
            <a:ext cx="9144000" cy="234950"/>
            <a:chOff x="-79" y="7813"/>
            <a:chExt cx="14628" cy="370"/>
          </a:xfrm>
        </p:grpSpPr>
        <p:sp>
          <p:nvSpPr>
            <p:cNvPr id="2066" name="矩形 9"/>
            <p:cNvSpPr/>
            <p:nvPr/>
          </p:nvSpPr>
          <p:spPr>
            <a:xfrm>
              <a:off x="-79" y="7813"/>
              <a:ext cx="4446" cy="370"/>
            </a:xfrm>
            <a:prstGeom prst="rect">
              <a:avLst/>
            </a:prstGeom>
            <a:solidFill>
              <a:srgbClr val="4A050A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67" name="矩形 10"/>
            <p:cNvSpPr/>
            <p:nvPr/>
          </p:nvSpPr>
          <p:spPr>
            <a:xfrm>
              <a:off x="4367" y="7813"/>
              <a:ext cx="10183" cy="370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68" name="标题占位符 1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455613" y="26988"/>
            <a:ext cx="8226425" cy="528637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 anchorCtr="0"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单击此处编辑母版标题样式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  <p:grpSp>
        <p:nvGrpSpPr>
          <p:cNvPr id="2070" name="组合 7"/>
          <p:cNvGrpSpPr/>
          <p:nvPr userDrawn="1"/>
        </p:nvGrpSpPr>
        <p:grpSpPr>
          <a:xfrm>
            <a:off x="0" y="-7937"/>
            <a:ext cx="9144000" cy="565150"/>
            <a:chOff x="-79" y="-13"/>
            <a:chExt cx="14629" cy="893"/>
          </a:xfrm>
        </p:grpSpPr>
        <p:grpSp>
          <p:nvGrpSpPr>
            <p:cNvPr id="2071" name="组合 32"/>
            <p:cNvGrpSpPr/>
            <p:nvPr/>
          </p:nvGrpSpPr>
          <p:grpSpPr>
            <a:xfrm>
              <a:off x="-79" y="-13"/>
              <a:ext cx="14629" cy="893"/>
              <a:chOff x="-79" y="-13"/>
              <a:chExt cx="14629" cy="893"/>
            </a:xfrm>
          </p:grpSpPr>
          <p:sp>
            <p:nvSpPr>
              <p:cNvPr id="2072" name="矩形 46"/>
              <p:cNvSpPr/>
              <p:nvPr/>
            </p:nvSpPr>
            <p:spPr>
              <a:xfrm>
                <a:off x="-79" y="18"/>
                <a:ext cx="14629" cy="8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3" name="矩形 15"/>
              <p:cNvSpPr/>
              <p:nvPr/>
            </p:nvSpPr>
            <p:spPr>
              <a:xfrm>
                <a:off x="-79" y="-1"/>
                <a:ext cx="601" cy="881"/>
              </a:xfrm>
              <a:prstGeom prst="rect">
                <a:avLst/>
              </a:prstGeom>
              <a:solidFill>
                <a:srgbClr val="A6242C">
                  <a:alpha val="92000"/>
                </a:srgbClr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2074" name="图片 6" descr="校徽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51" y="228"/>
                <a:ext cx="1705" cy="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4" name="直接连接符 13"/>
              <p:cNvCxnSpPr/>
              <p:nvPr/>
            </p:nvCxnSpPr>
            <p:spPr>
              <a:xfrm flipV="1">
                <a:off x="96" y="826"/>
                <a:ext cx="14304" cy="31"/>
              </a:xfrm>
              <a:prstGeom prst="line">
                <a:avLst/>
              </a:prstGeom>
              <a:ln w="28575" cmpd="sng">
                <a:solidFill>
                  <a:srgbClr val="A6242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6" name="矩形 25"/>
              <p:cNvSpPr/>
              <p:nvPr/>
            </p:nvSpPr>
            <p:spPr>
              <a:xfrm>
                <a:off x="13899" y="-13"/>
                <a:ext cx="651" cy="862"/>
              </a:xfrm>
              <a:prstGeom prst="rect">
                <a:avLst/>
              </a:prstGeom>
              <a:solidFill>
                <a:srgbClr val="A6242C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7" name="矩形 26"/>
              <p:cNvSpPr/>
              <p:nvPr/>
            </p:nvSpPr>
            <p:spPr>
              <a:xfrm>
                <a:off x="-79" y="-1"/>
                <a:ext cx="601" cy="850"/>
              </a:xfrm>
              <a:prstGeom prst="rect">
                <a:avLst/>
              </a:prstGeom>
              <a:solidFill>
                <a:srgbClr val="A6242C">
                  <a:alpha val="92000"/>
                </a:srgbClr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8" name="矩形 27"/>
              <p:cNvSpPr/>
              <p:nvPr/>
            </p:nvSpPr>
            <p:spPr>
              <a:xfrm>
                <a:off x="13899" y="-13"/>
                <a:ext cx="651" cy="862"/>
              </a:xfrm>
              <a:prstGeom prst="rect">
                <a:avLst/>
              </a:prstGeom>
              <a:solidFill>
                <a:srgbClr val="A6242C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8" name="图片 17" descr="微信图片_20200813145350"/>
            <p:cNvPicPr>
              <a:picLocks noChangeAspect="1"/>
            </p:cNvPicPr>
            <p:nvPr/>
          </p:nvPicPr>
          <p:blipFill>
            <a:blip r:embed="rId18"/>
            <a:srcRect l="7675" t="12486" r="9283" b="28487"/>
            <a:stretch>
              <a:fillRect/>
            </a:stretch>
          </p:blipFill>
          <p:spPr>
            <a:xfrm>
              <a:off x="11057" y="126"/>
              <a:ext cx="646" cy="650"/>
            </a:xfrm>
            <a:prstGeom prst="ellipse">
              <a:avLst/>
            </a:prstGeom>
          </p:spPr>
        </p:pic>
      </p:grpSp>
      <p:grpSp>
        <p:nvGrpSpPr>
          <p:cNvPr id="2080" name="组合 8"/>
          <p:cNvGrpSpPr/>
          <p:nvPr userDrawn="1"/>
        </p:nvGrpSpPr>
        <p:grpSpPr>
          <a:xfrm>
            <a:off x="0" y="4908550"/>
            <a:ext cx="9144000" cy="234950"/>
            <a:chOff x="-79" y="7813"/>
            <a:chExt cx="14628" cy="370"/>
          </a:xfrm>
        </p:grpSpPr>
        <p:sp>
          <p:nvSpPr>
            <p:cNvPr id="2081" name="矩形 9"/>
            <p:cNvSpPr/>
            <p:nvPr/>
          </p:nvSpPr>
          <p:spPr>
            <a:xfrm>
              <a:off x="-79" y="7813"/>
              <a:ext cx="4446" cy="370"/>
            </a:xfrm>
            <a:prstGeom prst="rect">
              <a:avLst/>
            </a:prstGeom>
            <a:solidFill>
              <a:srgbClr val="4A050A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82" name="矩形 10"/>
            <p:cNvSpPr/>
            <p:nvPr/>
          </p:nvSpPr>
          <p:spPr>
            <a:xfrm>
              <a:off x="4367" y="7813"/>
              <a:ext cx="10183" cy="370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457200" y="207963"/>
            <a:ext cx="8229600" cy="8556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7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05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fontAlgn="base">
              <a:defRPr/>
            </a:pPr>
            <a:endParaRPr lang="en-US" strike="noStrike" noProof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05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fontAlgn="base">
              <a:defRPr/>
            </a:pPr>
            <a:endParaRPr lang="en-US" strike="noStrike" noProof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05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fld id="{F0A8DB76-7C87-48DF-8A26-A1C2F3D8E8E8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  <p:pic>
        <p:nvPicPr>
          <p:cNvPr id="3079" name="Picture 7" descr="065B26PPT模板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925" y="0"/>
            <a:ext cx="9272588" cy="5203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0" name="矩形 1"/>
          <p:cNvSpPr/>
          <p:nvPr userDrawn="1"/>
        </p:nvSpPr>
        <p:spPr>
          <a:xfrm>
            <a:off x="80963" y="71438"/>
            <a:ext cx="660400" cy="5064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91440" tIns="45720" rIns="91440" bIns="45720" anchor="ctr" anchorCtr="0"/>
          <a:p>
            <a:pPr lvl="0"/>
            <a:endParaRPr lang="zh-CN" altLang="en-US" sz="18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 descr="微信图片_20200813145340"/>
          <p:cNvPicPr>
            <a:picLocks noChangeAspect="1"/>
          </p:cNvPicPr>
          <p:nvPr userDrawn="1"/>
        </p:nvPicPr>
        <p:blipFill>
          <a:blip r:embed="rId3"/>
          <a:srcRect l="14842" t="18601" r="43510" b="15813"/>
          <a:stretch>
            <a:fillRect/>
          </a:stretch>
        </p:blipFill>
        <p:spPr>
          <a:xfrm>
            <a:off x="173990" y="71120"/>
            <a:ext cx="473710" cy="468085"/>
          </a:xfrm>
          <a:prstGeom prst="ellipse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15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15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15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15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72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301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30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59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6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15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44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8556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Rectangle 3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7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05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fontAlgn="base">
              <a:defRPr/>
            </a:pPr>
            <a:endParaRPr lang="en-US" strike="noStrike" noProof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050">
                <a:solidFill>
                  <a:srgbClr val="000000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fontAlgn="base">
              <a:defRPr/>
            </a:pPr>
            <a:endParaRPr lang="en-US" strike="noStrike" noProof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2133600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05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fld id="{F0A8DB76-7C87-48DF-8A26-A1C2F3D8E8E8}" type="slidenum">
              <a:rPr lang="zh-CN" altLang="en-US" sz="1050" strike="noStrike" noProof="1">
                <a:latin typeface="+mn-lt"/>
                <a:ea typeface="+mn-ea"/>
                <a:cs typeface="+mn-cs"/>
              </a:rPr>
            </a:fld>
            <a:endParaRPr lang="en-US" altLang="zh-CN" strike="noStrike" noProof="1"/>
          </a:p>
        </p:txBody>
      </p:sp>
      <p:grpSp>
        <p:nvGrpSpPr>
          <p:cNvPr id="4103" name="组合 30"/>
          <p:cNvGrpSpPr/>
          <p:nvPr userDrawn="1"/>
        </p:nvGrpSpPr>
        <p:grpSpPr>
          <a:xfrm>
            <a:off x="0" y="-7937"/>
            <a:ext cx="9144000" cy="676275"/>
            <a:chOff x="1" y="-488"/>
            <a:chExt cx="14400" cy="1065"/>
          </a:xfrm>
        </p:grpSpPr>
        <p:sp>
          <p:nvSpPr>
            <p:cNvPr id="4104" name="标题占位符 1"/>
            <p:cNvSpPr>
              <a:spLocks noGrp="1"/>
            </p:cNvSpPr>
            <p:nvPr userDrawn="1">
              <p:custDataLst>
                <p:tags r:id="rId5"/>
              </p:custDataLst>
            </p:nvPr>
          </p:nvSpPr>
          <p:spPr>
            <a:xfrm>
              <a:off x="719" y="-433"/>
              <a:ext cx="12955" cy="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170" tIns="46990" rIns="90170" bIns="46990" anchor="ctr" anchorCtr="0"/>
            <a:p>
              <a:pPr lvl="0"/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单击此处编辑母版标题样式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5" name="矩形 46"/>
            <p:cNvSpPr/>
            <p:nvPr userDrawn="1"/>
          </p:nvSpPr>
          <p:spPr>
            <a:xfrm>
              <a:off x="1" y="-457"/>
              <a:ext cx="14400" cy="82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4106" name="图片 6" descr="校徽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365" y="-188"/>
              <a:ext cx="2708" cy="68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3" name="直接连接符 22"/>
            <p:cNvCxnSpPr/>
            <p:nvPr userDrawn="1"/>
          </p:nvCxnSpPr>
          <p:spPr>
            <a:xfrm flipV="1">
              <a:off x="4219" y="355"/>
              <a:ext cx="10181" cy="23"/>
            </a:xfrm>
            <a:prstGeom prst="line">
              <a:avLst/>
            </a:prstGeom>
            <a:ln w="28575" cmpd="sng">
              <a:solidFill>
                <a:srgbClr val="A6242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8" name="矩形 25"/>
            <p:cNvSpPr/>
            <p:nvPr userDrawn="1"/>
          </p:nvSpPr>
          <p:spPr>
            <a:xfrm>
              <a:off x="13760" y="-488"/>
              <a:ext cx="641" cy="858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9" name="矩形 27"/>
            <p:cNvSpPr/>
            <p:nvPr userDrawn="1"/>
          </p:nvSpPr>
          <p:spPr>
            <a:xfrm>
              <a:off x="13760" y="-488"/>
              <a:ext cx="641" cy="858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27" name="图片 26" descr="微信图片_20200813145350"/>
            <p:cNvPicPr/>
            <p:nvPr userDrawn="1"/>
          </p:nvPicPr>
          <p:blipFill>
            <a:blip r:embed="rId7"/>
            <a:srcRect l="7675" t="12486" r="9283" b="28487"/>
            <a:stretch>
              <a:fillRect/>
            </a:stretch>
          </p:blipFill>
          <p:spPr>
            <a:xfrm>
              <a:off x="376" y="-273"/>
              <a:ext cx="850" cy="850"/>
            </a:xfrm>
            <a:prstGeom prst="ellipse">
              <a:avLst/>
            </a:prstGeom>
          </p:spPr>
        </p:pic>
      </p:grpSp>
      <p:grpSp>
        <p:nvGrpSpPr>
          <p:cNvPr id="4111" name="组合 8"/>
          <p:cNvGrpSpPr/>
          <p:nvPr userDrawn="1"/>
        </p:nvGrpSpPr>
        <p:grpSpPr>
          <a:xfrm>
            <a:off x="0" y="4908550"/>
            <a:ext cx="9144000" cy="234950"/>
            <a:chOff x="-79" y="7813"/>
            <a:chExt cx="14628" cy="370"/>
          </a:xfrm>
        </p:grpSpPr>
        <p:sp>
          <p:nvSpPr>
            <p:cNvPr id="4112" name="矩形 9"/>
            <p:cNvSpPr/>
            <p:nvPr/>
          </p:nvSpPr>
          <p:spPr>
            <a:xfrm>
              <a:off x="-79" y="7813"/>
              <a:ext cx="4446" cy="370"/>
            </a:xfrm>
            <a:prstGeom prst="rect">
              <a:avLst/>
            </a:prstGeom>
            <a:solidFill>
              <a:srgbClr val="4A050A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3" name="矩形 10"/>
            <p:cNvSpPr/>
            <p:nvPr/>
          </p:nvSpPr>
          <p:spPr>
            <a:xfrm>
              <a:off x="4367" y="7813"/>
              <a:ext cx="10183" cy="370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ransition spd="med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15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15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15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15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72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301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30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5920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6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15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447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5613" y="26988"/>
            <a:ext cx="8226425" cy="528637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5613" y="1117600"/>
            <a:ext cx="8228013" cy="357028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 fontAlgn="auto"/>
            <a:r>
              <a:rPr lang="zh-CN" altLang="en-US" sz="13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8788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688" y="4737100"/>
            <a:ext cx="2968625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  <p:grpSp>
        <p:nvGrpSpPr>
          <p:cNvPr id="5127" name="组合 7"/>
          <p:cNvGrpSpPr/>
          <p:nvPr userDrawn="1"/>
        </p:nvGrpSpPr>
        <p:grpSpPr>
          <a:xfrm>
            <a:off x="0" y="-7937"/>
            <a:ext cx="9144000" cy="565150"/>
            <a:chOff x="-79" y="-13"/>
            <a:chExt cx="14629" cy="893"/>
          </a:xfrm>
        </p:grpSpPr>
        <p:grpSp>
          <p:nvGrpSpPr>
            <p:cNvPr id="5128" name="组合 32"/>
            <p:cNvGrpSpPr/>
            <p:nvPr/>
          </p:nvGrpSpPr>
          <p:grpSpPr>
            <a:xfrm>
              <a:off x="-79" y="-13"/>
              <a:ext cx="14629" cy="893"/>
              <a:chOff x="-79" y="-13"/>
              <a:chExt cx="14629" cy="893"/>
            </a:xfrm>
          </p:grpSpPr>
          <p:sp>
            <p:nvSpPr>
              <p:cNvPr id="5129" name="矩形 46"/>
              <p:cNvSpPr/>
              <p:nvPr/>
            </p:nvSpPr>
            <p:spPr>
              <a:xfrm>
                <a:off x="-79" y="18"/>
                <a:ext cx="14629" cy="8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30" name="矩形 15"/>
              <p:cNvSpPr/>
              <p:nvPr/>
            </p:nvSpPr>
            <p:spPr>
              <a:xfrm>
                <a:off x="-79" y="-1"/>
                <a:ext cx="601" cy="881"/>
              </a:xfrm>
              <a:prstGeom prst="rect">
                <a:avLst/>
              </a:prstGeom>
              <a:solidFill>
                <a:srgbClr val="A6242C">
                  <a:alpha val="92000"/>
                </a:srgbClr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5131" name="图片 6" descr="校徽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51" y="228"/>
                <a:ext cx="1705" cy="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24" name="直接连接符 23"/>
              <p:cNvCxnSpPr/>
              <p:nvPr/>
            </p:nvCxnSpPr>
            <p:spPr>
              <a:xfrm flipV="1">
                <a:off x="96" y="826"/>
                <a:ext cx="14304" cy="31"/>
              </a:xfrm>
              <a:prstGeom prst="line">
                <a:avLst/>
              </a:prstGeom>
              <a:ln w="28575" cmpd="sng">
                <a:solidFill>
                  <a:srgbClr val="A6242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3" name="矩形 25"/>
              <p:cNvSpPr/>
              <p:nvPr/>
            </p:nvSpPr>
            <p:spPr>
              <a:xfrm>
                <a:off x="13899" y="-13"/>
                <a:ext cx="651" cy="862"/>
              </a:xfrm>
              <a:prstGeom prst="rect">
                <a:avLst/>
              </a:prstGeom>
              <a:solidFill>
                <a:srgbClr val="A6242C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34" name="矩形 26"/>
              <p:cNvSpPr/>
              <p:nvPr/>
            </p:nvSpPr>
            <p:spPr>
              <a:xfrm>
                <a:off x="-79" y="-1"/>
                <a:ext cx="601" cy="850"/>
              </a:xfrm>
              <a:prstGeom prst="rect">
                <a:avLst/>
              </a:prstGeom>
              <a:solidFill>
                <a:srgbClr val="A6242C">
                  <a:alpha val="92000"/>
                </a:srgbClr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35" name="矩形 27"/>
              <p:cNvSpPr/>
              <p:nvPr/>
            </p:nvSpPr>
            <p:spPr>
              <a:xfrm>
                <a:off x="13899" y="-13"/>
                <a:ext cx="651" cy="862"/>
              </a:xfrm>
              <a:prstGeom prst="rect">
                <a:avLst/>
              </a:prstGeom>
              <a:solidFill>
                <a:srgbClr val="A6242C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7" name="图片 6" descr="微信图片_20200813145350"/>
            <p:cNvPicPr>
              <a:picLocks noChangeAspect="1"/>
            </p:cNvPicPr>
            <p:nvPr/>
          </p:nvPicPr>
          <p:blipFill>
            <a:blip r:embed="rId18"/>
            <a:srcRect l="7675" t="12486" r="9283" b="28487"/>
            <a:stretch>
              <a:fillRect/>
            </a:stretch>
          </p:blipFill>
          <p:spPr>
            <a:xfrm>
              <a:off x="11057" y="126"/>
              <a:ext cx="646" cy="650"/>
            </a:xfrm>
            <a:prstGeom prst="ellipse">
              <a:avLst/>
            </a:prstGeom>
          </p:spPr>
        </p:pic>
      </p:grpSp>
      <p:grpSp>
        <p:nvGrpSpPr>
          <p:cNvPr id="5137" name="组合 8"/>
          <p:cNvGrpSpPr/>
          <p:nvPr userDrawn="1"/>
        </p:nvGrpSpPr>
        <p:grpSpPr>
          <a:xfrm>
            <a:off x="0" y="4908550"/>
            <a:ext cx="9144000" cy="234950"/>
            <a:chOff x="-79" y="7813"/>
            <a:chExt cx="14628" cy="370"/>
          </a:xfrm>
        </p:grpSpPr>
        <p:sp>
          <p:nvSpPr>
            <p:cNvPr id="5138" name="矩形 9"/>
            <p:cNvSpPr/>
            <p:nvPr/>
          </p:nvSpPr>
          <p:spPr>
            <a:xfrm>
              <a:off x="-79" y="7813"/>
              <a:ext cx="4446" cy="370"/>
            </a:xfrm>
            <a:prstGeom prst="rect">
              <a:avLst/>
            </a:prstGeom>
            <a:solidFill>
              <a:srgbClr val="4A050A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9" name="矩形 10"/>
            <p:cNvSpPr/>
            <p:nvPr/>
          </p:nvSpPr>
          <p:spPr>
            <a:xfrm>
              <a:off x="4367" y="7813"/>
              <a:ext cx="10183" cy="370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40" name="标题占位符 1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455613" y="26988"/>
            <a:ext cx="8226425" cy="528637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 anchor="ctr" anchorCtr="0"/>
          <a:p>
            <a:pPr lvl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单击此处编辑母版标题样式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657975" y="4737100"/>
            <a:ext cx="2025650" cy="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z="750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</a:fld>
            <a:endParaRPr lang="zh-CN" altLang="en-US" strike="noStrike" noProof="1" dirty="0"/>
          </a:p>
        </p:txBody>
      </p:sp>
      <p:grpSp>
        <p:nvGrpSpPr>
          <p:cNvPr id="5142" name="组合 7"/>
          <p:cNvGrpSpPr/>
          <p:nvPr userDrawn="1"/>
        </p:nvGrpSpPr>
        <p:grpSpPr>
          <a:xfrm>
            <a:off x="0" y="-7937"/>
            <a:ext cx="9144000" cy="565150"/>
            <a:chOff x="-79" y="-13"/>
            <a:chExt cx="14629" cy="893"/>
          </a:xfrm>
        </p:grpSpPr>
        <p:grpSp>
          <p:nvGrpSpPr>
            <p:cNvPr id="5143" name="组合 32"/>
            <p:cNvGrpSpPr/>
            <p:nvPr/>
          </p:nvGrpSpPr>
          <p:grpSpPr>
            <a:xfrm>
              <a:off x="-79" y="-13"/>
              <a:ext cx="14629" cy="893"/>
              <a:chOff x="-79" y="-13"/>
              <a:chExt cx="14629" cy="893"/>
            </a:xfrm>
          </p:grpSpPr>
          <p:sp>
            <p:nvSpPr>
              <p:cNvPr id="5144" name="矩形 46"/>
              <p:cNvSpPr/>
              <p:nvPr/>
            </p:nvSpPr>
            <p:spPr>
              <a:xfrm>
                <a:off x="-79" y="18"/>
                <a:ext cx="14629" cy="8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5" name="矩形 15"/>
              <p:cNvSpPr/>
              <p:nvPr/>
            </p:nvSpPr>
            <p:spPr>
              <a:xfrm>
                <a:off x="-79" y="-1"/>
                <a:ext cx="601" cy="881"/>
              </a:xfrm>
              <a:prstGeom prst="rect">
                <a:avLst/>
              </a:prstGeom>
              <a:solidFill>
                <a:srgbClr val="A6242C">
                  <a:alpha val="92000"/>
                </a:srgbClr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5146" name="图片 6" descr="校徽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51" y="228"/>
                <a:ext cx="1705" cy="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4" name="直接连接符 13"/>
              <p:cNvCxnSpPr/>
              <p:nvPr/>
            </p:nvCxnSpPr>
            <p:spPr>
              <a:xfrm flipV="1">
                <a:off x="96" y="826"/>
                <a:ext cx="14304" cy="31"/>
              </a:xfrm>
              <a:prstGeom prst="line">
                <a:avLst/>
              </a:prstGeom>
              <a:ln w="28575" cmpd="sng">
                <a:solidFill>
                  <a:srgbClr val="A6242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48" name="矩形 25"/>
              <p:cNvSpPr/>
              <p:nvPr/>
            </p:nvSpPr>
            <p:spPr>
              <a:xfrm>
                <a:off x="13899" y="-13"/>
                <a:ext cx="651" cy="862"/>
              </a:xfrm>
              <a:prstGeom prst="rect">
                <a:avLst/>
              </a:prstGeom>
              <a:solidFill>
                <a:srgbClr val="A6242C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9" name="矩形 26"/>
              <p:cNvSpPr/>
              <p:nvPr/>
            </p:nvSpPr>
            <p:spPr>
              <a:xfrm>
                <a:off x="-79" y="-1"/>
                <a:ext cx="601" cy="850"/>
              </a:xfrm>
              <a:prstGeom prst="rect">
                <a:avLst/>
              </a:prstGeom>
              <a:solidFill>
                <a:srgbClr val="A6242C">
                  <a:alpha val="92000"/>
                </a:srgbClr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50" name="矩形 27"/>
              <p:cNvSpPr/>
              <p:nvPr/>
            </p:nvSpPr>
            <p:spPr>
              <a:xfrm>
                <a:off x="13899" y="-13"/>
                <a:ext cx="651" cy="862"/>
              </a:xfrm>
              <a:prstGeom prst="rect">
                <a:avLst/>
              </a:prstGeom>
              <a:solidFill>
                <a:srgbClr val="A6242C"/>
              </a:solidFill>
              <a:ln w="9525">
                <a:noFill/>
              </a:ln>
            </p:spPr>
            <p:txBody>
              <a:bodyPr wrap="square" lIns="91440" tIns="45720" rIns="91440" bIns="45720" anchor="ctr" anchorCtr="0"/>
              <a:p>
                <a:pPr lvl="0"/>
                <a:endParaRPr lang="zh-CN" altLang="en-US" sz="1800" baseline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8" name="图片 17" descr="微信图片_20200813145350"/>
            <p:cNvPicPr>
              <a:picLocks noChangeAspect="1"/>
            </p:cNvPicPr>
            <p:nvPr/>
          </p:nvPicPr>
          <p:blipFill>
            <a:blip r:embed="rId18"/>
            <a:srcRect l="7675" t="12486" r="9283" b="28487"/>
            <a:stretch>
              <a:fillRect/>
            </a:stretch>
          </p:blipFill>
          <p:spPr>
            <a:xfrm>
              <a:off x="11057" y="126"/>
              <a:ext cx="646" cy="650"/>
            </a:xfrm>
            <a:prstGeom prst="ellipse">
              <a:avLst/>
            </a:prstGeom>
          </p:spPr>
        </p:pic>
      </p:grpSp>
      <p:grpSp>
        <p:nvGrpSpPr>
          <p:cNvPr id="5152" name="组合 8"/>
          <p:cNvGrpSpPr/>
          <p:nvPr userDrawn="1"/>
        </p:nvGrpSpPr>
        <p:grpSpPr>
          <a:xfrm>
            <a:off x="0" y="4908550"/>
            <a:ext cx="9144000" cy="234950"/>
            <a:chOff x="-79" y="7813"/>
            <a:chExt cx="14628" cy="370"/>
          </a:xfrm>
        </p:grpSpPr>
        <p:sp>
          <p:nvSpPr>
            <p:cNvPr id="5153" name="矩形 9"/>
            <p:cNvSpPr/>
            <p:nvPr/>
          </p:nvSpPr>
          <p:spPr>
            <a:xfrm>
              <a:off x="-79" y="7813"/>
              <a:ext cx="4446" cy="370"/>
            </a:xfrm>
            <a:prstGeom prst="rect">
              <a:avLst/>
            </a:prstGeom>
            <a:solidFill>
              <a:srgbClr val="4A050A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54" name="矩形 10"/>
            <p:cNvSpPr/>
            <p:nvPr/>
          </p:nvSpPr>
          <p:spPr>
            <a:xfrm>
              <a:off x="4367" y="7813"/>
              <a:ext cx="10183" cy="370"/>
            </a:xfrm>
            <a:prstGeom prst="rect">
              <a:avLst/>
            </a:prstGeom>
            <a:solidFill>
              <a:srgbClr val="A6242C"/>
            </a:solidFill>
            <a:ln w="9525">
              <a:noFill/>
            </a:ln>
          </p:spPr>
          <p:txBody>
            <a:bodyPr wrap="square" lIns="91440" tIns="45720" rIns="91440" bIns="45720" anchor="ctr" anchorCtr="0"/>
            <a:p>
              <a:pPr lvl="0"/>
              <a:endParaRPr lang="zh-CN" altLang="en-US" sz="1800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黑体" panose="02010609060101010101" pitchFamily="49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tags" Target="../tags/tag8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矩形 27"/>
          <p:cNvSpPr/>
          <p:nvPr/>
        </p:nvSpPr>
        <p:spPr>
          <a:xfrm>
            <a:off x="0" y="1608138"/>
            <a:ext cx="9144000" cy="1625600"/>
          </a:xfrm>
          <a:prstGeom prst="rect">
            <a:avLst/>
          </a:prstGeom>
          <a:solidFill>
            <a:srgbClr val="A6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60" tIns="28679" rIns="57360" bIns="28679" anchor="ctr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" strike="noStrike" spc="600" noProof="1" dirty="0">
              <a:solidFill>
                <a:srgbClr val="FFFFFF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3794" name="矩形 3"/>
          <p:cNvSpPr/>
          <p:nvPr/>
        </p:nvSpPr>
        <p:spPr>
          <a:xfrm>
            <a:off x="87313" y="2052638"/>
            <a:ext cx="9056687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Computation in </a:t>
            </a:r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Neural Networks</a:t>
            </a:r>
            <a:endParaRPr lang="zh-CN" altLang="en-US" sz="28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795" name="文本占位符 5"/>
          <p:cNvSpPr>
            <a:spLocks noGrp="1"/>
          </p:cNvSpPr>
          <p:nvPr/>
        </p:nvSpPr>
        <p:spPr>
          <a:xfrm>
            <a:off x="4040188" y="4135438"/>
            <a:ext cx="1725612" cy="400050"/>
          </a:xfrm>
          <a:prstGeom prst="rect">
            <a:avLst/>
          </a:prstGeom>
          <a:noFill/>
          <a:ln w="9525">
            <a:noFill/>
          </a:ln>
        </p:spPr>
        <p:txBody>
          <a:bodyPr lIns="76199" tIns="38099" rIns="76199" bIns="38099" anchor="t" anchorCtr="0"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zh-CN" baseline="0" dirty="0" err="1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2022</a:t>
            </a:r>
            <a:r>
              <a:rPr lang="zh-CN" altLang="zh-CN" baseline="0" dirty="0" err="1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年</a:t>
            </a:r>
            <a:r>
              <a:rPr lang="en-US" altLang="zh-CN" baseline="0" dirty="0" err="1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6</a:t>
            </a:r>
            <a:r>
              <a:rPr lang="zh-CN" altLang="zh-CN" baseline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月</a:t>
            </a:r>
            <a:r>
              <a:rPr lang="en-US" altLang="zh-CN" baseline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28</a:t>
            </a:r>
            <a:r>
              <a:rPr lang="zh-CN" altLang="en-US" baseline="0"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日</a:t>
            </a:r>
            <a:endParaRPr lang="zh-CN" altLang="en-US" baseline="0" dirty="0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3796" name="文本占位符 3"/>
          <p:cNvSpPr>
            <a:spLocks noGrp="1"/>
          </p:cNvSpPr>
          <p:nvPr/>
        </p:nvSpPr>
        <p:spPr>
          <a:xfrm>
            <a:off x="2995613" y="3554413"/>
            <a:ext cx="3240087" cy="398462"/>
          </a:xfrm>
          <a:prstGeom prst="rect">
            <a:avLst/>
          </a:prstGeom>
          <a:noFill/>
          <a:ln w="9525">
            <a:noFill/>
          </a:ln>
        </p:spPr>
        <p:txBody>
          <a:bodyPr lIns="76199" tIns="38099" rIns="76199" bIns="38099" anchor="t" anchorCtr="0"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zh-CN" altLang="en-US" sz="2000" b="1" baseline="0" dirty="0">
                <a:latin typeface="黑体" panose="02010609060101010101" pitchFamily="49" charset="-122"/>
                <a:ea typeface="黑体" panose="02010609060101010101" pitchFamily="49" charset="-122"/>
              </a:rPr>
              <a:t>张有为</a:t>
            </a:r>
            <a:endParaRPr lang="zh-CN" altLang="en-US" sz="2000" b="1" baseline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3797" name="组合 11"/>
          <p:cNvGrpSpPr/>
          <p:nvPr/>
        </p:nvGrpSpPr>
        <p:grpSpPr>
          <a:xfrm>
            <a:off x="1216025" y="3752850"/>
            <a:ext cx="1651000" cy="44450"/>
            <a:chOff x="-11421347" y="5115487"/>
            <a:chExt cx="2640567" cy="69948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11421347" y="5150461"/>
              <a:ext cx="26055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-8850728" y="5115487"/>
              <a:ext cx="69948" cy="699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125" strike="noStrike" noProof="1">
                <a:solidFill>
                  <a:schemeClr val="tx1"/>
                </a:solidFill>
              </a:endParaRPr>
            </a:p>
          </p:txBody>
        </p:sp>
      </p:grpSp>
      <p:grpSp>
        <p:nvGrpSpPr>
          <p:cNvPr id="33800" name="组合 14"/>
          <p:cNvGrpSpPr/>
          <p:nvPr/>
        </p:nvGrpSpPr>
        <p:grpSpPr>
          <a:xfrm flipH="1">
            <a:off x="6296025" y="3732213"/>
            <a:ext cx="1649413" cy="42862"/>
            <a:chOff x="-11421347" y="5115487"/>
            <a:chExt cx="2640567" cy="69948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-11421347" y="5150461"/>
              <a:ext cx="26055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-8850728" y="5115487"/>
              <a:ext cx="69948" cy="699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125" strike="noStrike" noProof="1">
                <a:solidFill>
                  <a:schemeClr val="tx1"/>
                </a:solidFill>
              </a:endParaRPr>
            </a:p>
          </p:txBody>
        </p:sp>
      </p:grpSp>
      <p:grpSp>
        <p:nvGrpSpPr>
          <p:cNvPr id="33803" name="组合 2"/>
          <p:cNvGrpSpPr/>
          <p:nvPr/>
        </p:nvGrpSpPr>
        <p:grpSpPr>
          <a:xfrm>
            <a:off x="3638550" y="4148138"/>
            <a:ext cx="373063" cy="373062"/>
            <a:chOff x="5613" y="6769"/>
            <a:chExt cx="442" cy="442"/>
          </a:xfrm>
        </p:grpSpPr>
        <p:sp>
          <p:nvSpPr>
            <p:cNvPr id="20" name="椭圆 19"/>
            <p:cNvSpPr/>
            <p:nvPr/>
          </p:nvSpPr>
          <p:spPr>
            <a:xfrm>
              <a:off x="5613" y="6769"/>
              <a:ext cx="443" cy="443"/>
            </a:xfrm>
            <a:prstGeom prst="ellipse">
              <a:avLst/>
            </a:prstGeom>
            <a:solidFill>
              <a:srgbClr val="A62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125" strike="noStrike" noProof="1">
                <a:solidFill>
                  <a:schemeClr val="tx1"/>
                </a:solidFill>
              </a:endParaRPr>
            </a:p>
          </p:txBody>
        </p:sp>
        <p:sp>
          <p:nvSpPr>
            <p:cNvPr id="33805" name="grammar-class-teacher-teaching-pointing-whiteboard-text-lines_43285"/>
            <p:cNvSpPr>
              <a:spLocks noChangeAspect="1"/>
            </p:cNvSpPr>
            <p:nvPr/>
          </p:nvSpPr>
          <p:spPr>
            <a:xfrm>
              <a:off x="5711" y="6870"/>
              <a:ext cx="247" cy="242"/>
            </a:xfrm>
            <a:custGeom>
              <a:avLst/>
              <a:gdLst/>
              <a:ahLst/>
              <a:cxnLst>
                <a:cxn ang="0">
                  <a:pos x="187" y="117"/>
                </a:cxn>
                <a:cxn ang="0">
                  <a:pos x="227" y="117"/>
                </a:cxn>
                <a:cxn ang="0">
                  <a:pos x="227" y="132"/>
                </a:cxn>
                <a:cxn ang="0">
                  <a:pos x="187" y="132"/>
                </a:cxn>
                <a:cxn ang="0">
                  <a:pos x="93" y="98"/>
                </a:cxn>
                <a:cxn ang="0">
                  <a:pos x="217" y="98"/>
                </a:cxn>
                <a:cxn ang="0">
                  <a:pos x="217" y="102"/>
                </a:cxn>
                <a:cxn ang="0">
                  <a:pos x="87" y="102"/>
                </a:cxn>
                <a:cxn ang="0">
                  <a:pos x="122" y="84"/>
                </a:cxn>
                <a:cxn ang="0">
                  <a:pos x="217" y="84"/>
                </a:cxn>
                <a:cxn ang="0">
                  <a:pos x="217" y="89"/>
                </a:cxn>
                <a:cxn ang="0">
                  <a:pos x="113" y="89"/>
                </a:cxn>
                <a:cxn ang="0">
                  <a:pos x="122" y="71"/>
                </a:cxn>
                <a:cxn ang="0">
                  <a:pos x="217" y="71"/>
                </a:cxn>
                <a:cxn ang="0">
                  <a:pos x="217" y="75"/>
                </a:cxn>
                <a:cxn ang="0">
                  <a:pos x="124" y="75"/>
                </a:cxn>
                <a:cxn ang="0">
                  <a:pos x="114" y="66"/>
                </a:cxn>
                <a:cxn ang="0">
                  <a:pos x="121" y="80"/>
                </a:cxn>
                <a:cxn ang="0">
                  <a:pos x="69" y="106"/>
                </a:cxn>
                <a:cxn ang="0">
                  <a:pos x="66" y="161"/>
                </a:cxn>
                <a:cxn ang="0">
                  <a:pos x="65" y="161"/>
                </a:cxn>
                <a:cxn ang="0">
                  <a:pos x="65" y="169"/>
                </a:cxn>
                <a:cxn ang="0">
                  <a:pos x="65" y="173"/>
                </a:cxn>
                <a:cxn ang="0">
                  <a:pos x="65" y="228"/>
                </a:cxn>
                <a:cxn ang="0">
                  <a:pos x="66" y="228"/>
                </a:cxn>
                <a:cxn ang="0">
                  <a:pos x="79" y="231"/>
                </a:cxn>
                <a:cxn ang="0">
                  <a:pos x="79" y="242"/>
                </a:cxn>
                <a:cxn ang="0">
                  <a:pos x="68" y="242"/>
                </a:cxn>
                <a:cxn ang="0">
                  <a:pos x="56" y="240"/>
                </a:cxn>
                <a:cxn ang="0">
                  <a:pos x="56" y="242"/>
                </a:cxn>
                <a:cxn ang="0">
                  <a:pos x="43" y="242"/>
                </a:cxn>
                <a:cxn ang="0">
                  <a:pos x="43" y="229"/>
                </a:cxn>
                <a:cxn ang="0">
                  <a:pos x="43" y="228"/>
                </a:cxn>
                <a:cxn ang="0">
                  <a:pos x="43" y="173"/>
                </a:cxn>
                <a:cxn ang="0">
                  <a:pos x="35" y="173"/>
                </a:cxn>
                <a:cxn ang="0">
                  <a:pos x="35" y="228"/>
                </a:cxn>
                <a:cxn ang="0">
                  <a:pos x="35" y="229"/>
                </a:cxn>
                <a:cxn ang="0">
                  <a:pos x="35" y="242"/>
                </a:cxn>
                <a:cxn ang="0">
                  <a:pos x="22" y="242"/>
                </a:cxn>
                <a:cxn ang="0">
                  <a:pos x="22" y="240"/>
                </a:cxn>
                <a:cxn ang="0">
                  <a:pos x="10" y="242"/>
                </a:cxn>
                <a:cxn ang="0">
                  <a:pos x="0" y="242"/>
                </a:cxn>
                <a:cxn ang="0">
                  <a:pos x="0" y="231"/>
                </a:cxn>
                <a:cxn ang="0">
                  <a:pos x="11" y="228"/>
                </a:cxn>
                <a:cxn ang="0">
                  <a:pos x="14" y="228"/>
                </a:cxn>
                <a:cxn ang="0">
                  <a:pos x="14" y="173"/>
                </a:cxn>
                <a:cxn ang="0">
                  <a:pos x="14" y="169"/>
                </a:cxn>
                <a:cxn ang="0">
                  <a:pos x="14" y="161"/>
                </a:cxn>
                <a:cxn ang="0">
                  <a:pos x="12" y="161"/>
                </a:cxn>
                <a:cxn ang="0">
                  <a:pos x="11" y="150"/>
                </a:cxn>
                <a:cxn ang="0">
                  <a:pos x="1" y="150"/>
                </a:cxn>
                <a:cxn ang="0">
                  <a:pos x="2" y="95"/>
                </a:cxn>
                <a:cxn ang="0">
                  <a:pos x="27" y="91"/>
                </a:cxn>
                <a:cxn ang="0">
                  <a:pos x="39" y="104"/>
                </a:cxn>
                <a:cxn ang="0">
                  <a:pos x="50" y="91"/>
                </a:cxn>
                <a:cxn ang="0">
                  <a:pos x="67" y="91"/>
                </a:cxn>
                <a:cxn ang="0">
                  <a:pos x="87" y="59"/>
                </a:cxn>
                <a:cxn ang="0">
                  <a:pos x="217" y="59"/>
                </a:cxn>
                <a:cxn ang="0">
                  <a:pos x="217" y="63"/>
                </a:cxn>
                <a:cxn ang="0">
                  <a:pos x="87" y="63"/>
                </a:cxn>
                <a:cxn ang="0">
                  <a:pos x="87" y="46"/>
                </a:cxn>
                <a:cxn ang="0">
                  <a:pos x="217" y="46"/>
                </a:cxn>
                <a:cxn ang="0">
                  <a:pos x="217" y="50"/>
                </a:cxn>
                <a:cxn ang="0">
                  <a:pos x="87" y="50"/>
                </a:cxn>
                <a:cxn ang="0">
                  <a:pos x="87" y="32"/>
                </a:cxn>
                <a:cxn ang="0">
                  <a:pos x="217" y="32"/>
                </a:cxn>
                <a:cxn ang="0">
                  <a:pos x="217" y="36"/>
                </a:cxn>
                <a:cxn ang="0">
                  <a:pos x="87" y="36"/>
                </a:cxn>
                <a:cxn ang="0">
                  <a:pos x="39" y="25"/>
                </a:cxn>
                <a:cxn ang="0">
                  <a:pos x="69" y="56"/>
                </a:cxn>
                <a:cxn ang="0">
                  <a:pos x="39" y="86"/>
                </a:cxn>
                <a:cxn ang="0">
                  <a:pos x="9" y="56"/>
                </a:cxn>
                <a:cxn ang="0">
                  <a:pos x="39" y="25"/>
                </a:cxn>
                <a:cxn ang="0">
                  <a:pos x="23" y="0"/>
                </a:cxn>
                <a:cxn ang="0">
                  <a:pos x="247" y="0"/>
                </a:cxn>
                <a:cxn ang="0">
                  <a:pos x="247" y="151"/>
                </a:cxn>
                <a:cxn ang="0">
                  <a:pos x="74" y="151"/>
                </a:cxn>
                <a:cxn ang="0">
                  <a:pos x="75" y="141"/>
                </a:cxn>
                <a:cxn ang="0">
                  <a:pos x="236" y="141"/>
                </a:cxn>
                <a:cxn ang="0">
                  <a:pos x="236" y="10"/>
                </a:cxn>
                <a:cxn ang="0">
                  <a:pos x="33" y="10"/>
                </a:cxn>
                <a:cxn ang="0">
                  <a:pos x="33" y="20"/>
                </a:cxn>
                <a:cxn ang="0">
                  <a:pos x="23" y="23"/>
                </a:cxn>
              </a:cxnLst>
              <a:pathLst>
                <a:path w="598650" h="580488">
                  <a:moveTo>
                    <a:pt x="453585" y="280933"/>
                  </a:moveTo>
                  <a:lnTo>
                    <a:pt x="551291" y="280933"/>
                  </a:lnTo>
                  <a:lnTo>
                    <a:pt x="551291" y="316797"/>
                  </a:lnTo>
                  <a:lnTo>
                    <a:pt x="453585" y="316797"/>
                  </a:lnTo>
                  <a:close/>
                  <a:moveTo>
                    <a:pt x="226839" y="236563"/>
                  </a:moveTo>
                  <a:lnTo>
                    <a:pt x="526923" y="236563"/>
                  </a:lnTo>
                  <a:lnTo>
                    <a:pt x="526923" y="245299"/>
                  </a:lnTo>
                  <a:lnTo>
                    <a:pt x="211045" y="245299"/>
                  </a:lnTo>
                  <a:close/>
                  <a:moveTo>
                    <a:pt x="295748" y="203688"/>
                  </a:moveTo>
                  <a:lnTo>
                    <a:pt x="526923" y="203688"/>
                  </a:lnTo>
                  <a:lnTo>
                    <a:pt x="526923" y="213574"/>
                  </a:lnTo>
                  <a:lnTo>
                    <a:pt x="275646" y="213574"/>
                  </a:lnTo>
                  <a:close/>
                  <a:moveTo>
                    <a:pt x="297026" y="172192"/>
                  </a:moveTo>
                  <a:lnTo>
                    <a:pt x="526922" y="172192"/>
                  </a:lnTo>
                  <a:lnTo>
                    <a:pt x="526922" y="182078"/>
                  </a:lnTo>
                  <a:lnTo>
                    <a:pt x="301336" y="182078"/>
                  </a:lnTo>
                  <a:close/>
                  <a:moveTo>
                    <a:pt x="278425" y="159088"/>
                  </a:moveTo>
                  <a:lnTo>
                    <a:pt x="295647" y="192055"/>
                  </a:lnTo>
                  <a:lnTo>
                    <a:pt x="169351" y="256555"/>
                  </a:lnTo>
                  <a:lnTo>
                    <a:pt x="162175" y="388421"/>
                  </a:lnTo>
                  <a:lnTo>
                    <a:pt x="157870" y="388421"/>
                  </a:lnTo>
                  <a:lnTo>
                    <a:pt x="157870" y="405621"/>
                  </a:lnTo>
                  <a:lnTo>
                    <a:pt x="157870" y="417088"/>
                  </a:lnTo>
                  <a:lnTo>
                    <a:pt x="157870" y="547521"/>
                  </a:lnTo>
                  <a:lnTo>
                    <a:pt x="162175" y="547521"/>
                  </a:lnTo>
                  <a:lnTo>
                    <a:pt x="192314" y="554688"/>
                  </a:lnTo>
                  <a:lnTo>
                    <a:pt x="192314" y="580488"/>
                  </a:lnTo>
                  <a:lnTo>
                    <a:pt x="166481" y="580488"/>
                  </a:lnTo>
                  <a:lnTo>
                    <a:pt x="137777" y="576188"/>
                  </a:lnTo>
                  <a:lnTo>
                    <a:pt x="137777" y="580488"/>
                  </a:lnTo>
                  <a:lnTo>
                    <a:pt x="104768" y="580488"/>
                  </a:lnTo>
                  <a:lnTo>
                    <a:pt x="104768" y="550388"/>
                  </a:lnTo>
                  <a:lnTo>
                    <a:pt x="104768" y="547521"/>
                  </a:lnTo>
                  <a:lnTo>
                    <a:pt x="104768" y="417088"/>
                  </a:lnTo>
                  <a:lnTo>
                    <a:pt x="86111" y="417088"/>
                  </a:lnTo>
                  <a:lnTo>
                    <a:pt x="86111" y="547521"/>
                  </a:lnTo>
                  <a:lnTo>
                    <a:pt x="86111" y="550388"/>
                  </a:lnTo>
                  <a:lnTo>
                    <a:pt x="86111" y="580488"/>
                  </a:lnTo>
                  <a:lnTo>
                    <a:pt x="54537" y="580488"/>
                  </a:lnTo>
                  <a:lnTo>
                    <a:pt x="54537" y="576188"/>
                  </a:lnTo>
                  <a:lnTo>
                    <a:pt x="24398" y="580488"/>
                  </a:lnTo>
                  <a:lnTo>
                    <a:pt x="0" y="580488"/>
                  </a:lnTo>
                  <a:lnTo>
                    <a:pt x="0" y="554688"/>
                  </a:lnTo>
                  <a:lnTo>
                    <a:pt x="28703" y="547521"/>
                  </a:lnTo>
                  <a:lnTo>
                    <a:pt x="34444" y="547521"/>
                  </a:lnTo>
                  <a:lnTo>
                    <a:pt x="34444" y="417088"/>
                  </a:lnTo>
                  <a:lnTo>
                    <a:pt x="34444" y="405621"/>
                  </a:lnTo>
                  <a:lnTo>
                    <a:pt x="34444" y="388421"/>
                  </a:lnTo>
                  <a:lnTo>
                    <a:pt x="30139" y="388421"/>
                  </a:lnTo>
                  <a:lnTo>
                    <a:pt x="28703" y="361188"/>
                  </a:lnTo>
                  <a:lnTo>
                    <a:pt x="4305" y="361188"/>
                  </a:lnTo>
                  <a:lnTo>
                    <a:pt x="7176" y="229321"/>
                  </a:lnTo>
                  <a:lnTo>
                    <a:pt x="67453" y="219288"/>
                  </a:lnTo>
                  <a:lnTo>
                    <a:pt x="94722" y="250821"/>
                  </a:lnTo>
                  <a:lnTo>
                    <a:pt x="121990" y="219288"/>
                  </a:lnTo>
                  <a:lnTo>
                    <a:pt x="163610" y="219288"/>
                  </a:lnTo>
                  <a:close/>
                  <a:moveTo>
                    <a:pt x="211045" y="142076"/>
                  </a:moveTo>
                  <a:lnTo>
                    <a:pt x="526923" y="142076"/>
                  </a:lnTo>
                  <a:lnTo>
                    <a:pt x="526923" y="151962"/>
                  </a:lnTo>
                  <a:lnTo>
                    <a:pt x="211045" y="151962"/>
                  </a:lnTo>
                  <a:close/>
                  <a:moveTo>
                    <a:pt x="211045" y="110350"/>
                  </a:moveTo>
                  <a:lnTo>
                    <a:pt x="526923" y="110350"/>
                  </a:lnTo>
                  <a:lnTo>
                    <a:pt x="526923" y="120465"/>
                  </a:lnTo>
                  <a:lnTo>
                    <a:pt x="211045" y="120465"/>
                  </a:lnTo>
                  <a:close/>
                  <a:moveTo>
                    <a:pt x="211045" y="78854"/>
                  </a:moveTo>
                  <a:lnTo>
                    <a:pt x="526923" y="78854"/>
                  </a:lnTo>
                  <a:lnTo>
                    <a:pt x="526923" y="87590"/>
                  </a:lnTo>
                  <a:lnTo>
                    <a:pt x="211045" y="87590"/>
                  </a:lnTo>
                  <a:close/>
                  <a:moveTo>
                    <a:pt x="95523" y="61612"/>
                  </a:moveTo>
                  <a:cubicBezTo>
                    <a:pt x="135582" y="61612"/>
                    <a:pt x="168056" y="94343"/>
                    <a:pt x="168056" y="134719"/>
                  </a:cubicBezTo>
                  <a:cubicBezTo>
                    <a:pt x="168056" y="175095"/>
                    <a:pt x="135582" y="207826"/>
                    <a:pt x="95523" y="207826"/>
                  </a:cubicBezTo>
                  <a:cubicBezTo>
                    <a:pt x="55464" y="207826"/>
                    <a:pt x="22990" y="175095"/>
                    <a:pt x="22990" y="134719"/>
                  </a:cubicBezTo>
                  <a:cubicBezTo>
                    <a:pt x="22990" y="94343"/>
                    <a:pt x="55464" y="61612"/>
                    <a:pt x="95523" y="61612"/>
                  </a:cubicBezTo>
                  <a:close/>
                  <a:moveTo>
                    <a:pt x="56095" y="0"/>
                  </a:moveTo>
                  <a:lnTo>
                    <a:pt x="598650" y="0"/>
                  </a:lnTo>
                  <a:lnTo>
                    <a:pt x="598650" y="364156"/>
                  </a:lnTo>
                  <a:lnTo>
                    <a:pt x="180969" y="364156"/>
                  </a:lnTo>
                  <a:lnTo>
                    <a:pt x="182404" y="339783"/>
                  </a:lnTo>
                  <a:lnTo>
                    <a:pt x="574250" y="339783"/>
                  </a:lnTo>
                  <a:lnTo>
                    <a:pt x="574250" y="24373"/>
                  </a:lnTo>
                  <a:lnTo>
                    <a:pt x="80495" y="24373"/>
                  </a:lnTo>
                  <a:lnTo>
                    <a:pt x="80495" y="48745"/>
                  </a:lnTo>
                  <a:lnTo>
                    <a:pt x="56095" y="573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2.</a:t>
            </a:r>
            <a:r>
              <a:rPr lang="zh-CN" altLang="en-US"/>
              <a:t>自动微分的前向模式与反向模式原理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" y="2114550"/>
            <a:ext cx="9062720" cy="2169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42950"/>
            <a:ext cx="4857115" cy="1177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2950"/>
            <a:ext cx="9062720" cy="2169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3028950"/>
            <a:ext cx="7242810" cy="1751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自动微分</a:t>
            </a:r>
            <a:r>
              <a:rPr lang="en-US" altLang="zh-CN">
                <a:sym typeface="+mn-ea"/>
              </a:rPr>
              <a:t>——</a:t>
            </a:r>
            <a:r>
              <a:rPr lang="zh-CN" altLang="en-US"/>
              <a:t>前向</a:t>
            </a:r>
            <a:r>
              <a:rPr lang="zh-CN" altLang="en-US"/>
              <a:t>模式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819150"/>
            <a:ext cx="7519670" cy="3670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自动微分</a:t>
            </a:r>
            <a:r>
              <a:rPr lang="en-US" altLang="zh-CN">
                <a:sym typeface="+mn-ea"/>
              </a:rPr>
              <a:t>——</a:t>
            </a:r>
            <a:r>
              <a:rPr lang="zh-CN" altLang="en-US"/>
              <a:t>前向</a:t>
            </a:r>
            <a:r>
              <a:rPr lang="zh-CN" altLang="en-US"/>
              <a:t>模式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455" y="819150"/>
            <a:ext cx="7705725" cy="3716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自动微分</a:t>
            </a:r>
            <a:r>
              <a:rPr lang="en-US" altLang="zh-CN">
                <a:sym typeface="+mn-ea"/>
              </a:rPr>
              <a:t>——</a:t>
            </a:r>
            <a:r>
              <a:rPr lang="zh-CN" altLang="en-US"/>
              <a:t>前向</a:t>
            </a:r>
            <a:r>
              <a:rPr lang="zh-CN" altLang="en-US"/>
              <a:t>模式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00150"/>
            <a:ext cx="8339455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自动微分</a:t>
            </a:r>
            <a:r>
              <a:rPr lang="en-US" altLang="zh-CN">
                <a:sym typeface="+mn-ea"/>
              </a:rPr>
              <a:t>——</a:t>
            </a:r>
            <a:r>
              <a:rPr lang="zh-CN" altLang="en-US"/>
              <a:t>前向</a:t>
            </a:r>
            <a:r>
              <a:rPr lang="zh-CN" altLang="en-US"/>
              <a:t>模式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276350"/>
            <a:ext cx="2701925" cy="2863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288415"/>
            <a:ext cx="2680335" cy="2851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287780"/>
            <a:ext cx="3190875" cy="28517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 hasCustomPrompt="1"/>
          </p:nvPr>
        </p:nvSpPr>
        <p:spPr>
          <a:xfrm>
            <a:off x="458788" y="77788"/>
            <a:ext cx="5827712" cy="406400"/>
          </a:xfrm>
        </p:spPr>
        <p:txBody>
          <a:bodyPr vert="horz" lIns="90000" tIns="46800" rIns="90000" bIns="46800" anchor="b" anchorCtr="0"/>
          <a:p>
            <a:pPr defTabSz="685800">
              <a:buNone/>
            </a:pPr>
            <a:r>
              <a:rPr lang="zh-CN" altLang="en-US" kern="1200" normalizeH="0" baseline="0">
                <a:solidFill>
                  <a:srgbClr val="A6262D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rPr>
              <a:t>自动微分</a:t>
            </a:r>
            <a:r>
              <a:rPr lang="en-US" altLang="zh-CN" kern="1200" normalizeH="0" baseline="0">
                <a:solidFill>
                  <a:srgbClr val="A6262D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rPr>
              <a:t>——</a:t>
            </a:r>
            <a:r>
              <a:rPr lang="zh-CN" altLang="en-US" kern="1200" normalizeH="0" baseline="0">
                <a:solidFill>
                  <a:srgbClr val="A6262D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rPr>
              <a:t>反向模式</a:t>
            </a:r>
            <a:endParaRPr lang="zh-CN" altLang="en-US" kern="1200" normalizeH="0" baseline="0">
              <a:solidFill>
                <a:srgbClr val="A6262D"/>
              </a:solidFill>
              <a:latin typeface="Arial" panose="020B0604020202020204" pitchFamily="34" charset="0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819150"/>
            <a:ext cx="8747760" cy="3827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742950"/>
            <a:ext cx="2926715" cy="1391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562350"/>
            <a:ext cx="3077210" cy="1254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自动微分</a:t>
            </a:r>
            <a:r>
              <a:rPr lang="en-US" altLang="zh-CN">
                <a:sym typeface="+mn-ea"/>
              </a:rPr>
              <a:t>——</a:t>
            </a:r>
            <a:r>
              <a:rPr lang="zh-CN" altLang="en-US"/>
              <a:t>反向模式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504950"/>
            <a:ext cx="2759710" cy="2710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15" y="1504950"/>
            <a:ext cx="2850515" cy="2710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524000"/>
            <a:ext cx="2608580" cy="26917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前向传播与反向传播的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29200" y="666750"/>
            <a:ext cx="3409950" cy="4203700"/>
          </a:xfrm>
        </p:spPr>
        <p:txBody>
          <a:bodyPr>
            <a:normAutofit fontScale="70000"/>
          </a:bodyPr>
          <a:p>
            <a:r>
              <a:rPr lang="en-US" altLang="zh-CN"/>
              <a:t>                 </a:t>
            </a:r>
            <a:r>
              <a:rPr sz="2665"/>
              <a:t>数据结构分析</a:t>
            </a:r>
            <a:endParaRPr sz="2665"/>
          </a:p>
          <a:p>
            <a:pPr>
              <a:lnSpc>
                <a:spcPct val="100000"/>
              </a:lnSpc>
            </a:pPr>
            <a:r>
              <a:rPr sz="1750"/>
              <a:t>基本属性：</a:t>
            </a:r>
            <a:endParaRPr sz="1750"/>
          </a:p>
          <a:p>
            <a:pPr>
              <a:lnSpc>
                <a:spcPct val="100000"/>
              </a:lnSpc>
            </a:pPr>
            <a:r>
              <a:rPr lang="en-US" altLang="zh-CN" sz="1750"/>
              <a:t>data</a:t>
            </a:r>
            <a:r>
              <a:rPr sz="1750"/>
              <a:t>（</a:t>
            </a:r>
            <a:r>
              <a:rPr lang="en-US" altLang="zh-CN" sz="1750"/>
              <a:t>a0pB</a:t>
            </a:r>
            <a:r>
              <a:rPr sz="1750"/>
              <a:t>）：用来存前向传播过程，每个节点</a:t>
            </a:r>
            <a:r>
              <a:rPr lang="en-US" altLang="zh-CN" sz="1750"/>
              <a:t>(</a:t>
            </a:r>
            <a:r>
              <a:rPr sz="1750"/>
              <a:t>中间变量</a:t>
            </a:r>
            <a:r>
              <a:rPr lang="en-US" altLang="zh-CN" sz="1750"/>
              <a:t>)</a:t>
            </a:r>
            <a:r>
              <a:rPr sz="1750"/>
              <a:t>的值</a:t>
            </a:r>
            <a:endParaRPr sz="1750"/>
          </a:p>
          <a:p>
            <a:pPr>
              <a:lnSpc>
                <a:spcPct val="100000"/>
              </a:lnSpc>
            </a:pPr>
            <a:r>
              <a:rPr lang="en-US" altLang="zh-CN" sz="1750"/>
              <a:t>operator</a:t>
            </a:r>
            <a:r>
              <a:rPr sz="1750"/>
              <a:t>（</a:t>
            </a:r>
            <a:r>
              <a:rPr lang="en-US" altLang="zh-CN" sz="1750"/>
              <a:t>op</a:t>
            </a:r>
            <a:r>
              <a:rPr sz="1750"/>
              <a:t>）</a:t>
            </a:r>
            <a:r>
              <a:rPr lang="en-US" altLang="zh-CN" sz="1750"/>
              <a:t>:</a:t>
            </a:r>
            <a:r>
              <a:rPr sz="1750"/>
              <a:t>用来指定运算符，用于计算前向传播中间变量的值，以及反向传播相邻两个变量的偏导数</a:t>
            </a:r>
            <a:endParaRPr sz="1750"/>
          </a:p>
          <a:p>
            <a:pPr>
              <a:lnSpc>
                <a:spcPct val="100000"/>
              </a:lnSpc>
            </a:pPr>
            <a:r>
              <a:rPr lang="en-US" altLang="zh-CN" sz="1750"/>
              <a:t>a</a:t>
            </a:r>
            <a:r>
              <a:rPr sz="1750"/>
              <a:t>，</a:t>
            </a:r>
            <a:r>
              <a:rPr lang="en-US" altLang="zh-CN" sz="1750"/>
              <a:t>b</a:t>
            </a:r>
            <a:r>
              <a:rPr sz="1750"/>
              <a:t>：指定左右孩子</a:t>
            </a:r>
            <a:endParaRPr sz="1750"/>
          </a:p>
          <a:p>
            <a:pPr>
              <a:lnSpc>
                <a:spcPct val="100000"/>
              </a:lnSpc>
            </a:pPr>
            <a:r>
              <a:rPr sz="1750">
                <a:sym typeface="+mn-ea"/>
              </a:rPr>
              <a:t>叶子的独有属性</a:t>
            </a:r>
            <a:r>
              <a:rPr lang="en-US" altLang="zh-CN" sz="1750">
                <a:sym typeface="+mn-ea"/>
              </a:rPr>
              <a:t>derivative</a:t>
            </a:r>
            <a:r>
              <a:rPr sz="1750">
                <a:sym typeface="+mn-ea"/>
              </a:rPr>
              <a:t>：累积一条路径下来的链条值</a:t>
            </a:r>
            <a:endParaRPr sz="1750"/>
          </a:p>
          <a:p>
            <a:pPr>
              <a:lnSpc>
                <a:spcPct val="100000"/>
              </a:lnSpc>
            </a:pPr>
            <a:r>
              <a:rPr sz="1750"/>
              <a:t>函数：</a:t>
            </a:r>
            <a:endParaRPr sz="1750"/>
          </a:p>
          <a:p>
            <a:pPr>
              <a:lnSpc>
                <a:spcPct val="100000"/>
              </a:lnSpc>
            </a:pPr>
            <a:r>
              <a:rPr lang="en-US" altLang="zh-CN" sz="1750"/>
              <a:t>evalForward</a:t>
            </a:r>
            <a:r>
              <a:rPr sz="1750"/>
              <a:t>：计算当前节点的值</a:t>
            </a:r>
            <a:endParaRPr sz="1750"/>
          </a:p>
          <a:p>
            <a:pPr>
              <a:lnSpc>
                <a:spcPct val="100000"/>
              </a:lnSpc>
            </a:pPr>
            <a:r>
              <a:rPr lang="en-US" altLang="zh-CN" sz="1750"/>
              <a:t>differentiateBackward</a:t>
            </a:r>
            <a:r>
              <a:rPr sz="1750"/>
              <a:t>：计算根节点对每个节点的导数</a:t>
            </a:r>
            <a:endParaRPr sz="1750"/>
          </a:p>
          <a:p>
            <a:endParaRPr sz="17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33450"/>
            <a:ext cx="4675505" cy="32772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19150"/>
            <a:ext cx="5528310" cy="3692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428750"/>
            <a:ext cx="4114800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962400" y="57150"/>
            <a:ext cx="297180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Transformer</a:t>
            </a:r>
            <a:r>
              <a:rPr lang="zh-CN" altLang="en-US" sz="2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综述</a:t>
            </a:r>
            <a:endParaRPr lang="zh-CN" altLang="en-US" sz="28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666750"/>
            <a:ext cx="8186420" cy="423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666750"/>
            <a:ext cx="8389620" cy="4168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3350"/>
            <a:ext cx="4080510" cy="6369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348605" cy="2582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350"/>
            <a:ext cx="5858510" cy="2842895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95" y="666750"/>
            <a:ext cx="3405505" cy="3930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952750"/>
            <a:ext cx="2751455" cy="4203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5330"/>
            <a:ext cx="9144000" cy="44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4.Transformer</a:t>
            </a:r>
            <a:r>
              <a:rPr lang="zh-CN" altLang="en-US"/>
              <a:t>的基本计算</a:t>
            </a:r>
            <a:r>
              <a:rPr lang="zh-CN" altLang="en-US"/>
              <a:t>概述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742950"/>
            <a:ext cx="7632700" cy="40278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第一步</a:t>
            </a:r>
            <a:r>
              <a:rPr lang="en-US" altLang="zh-CN"/>
              <a:t>——</a:t>
            </a:r>
            <a:r>
              <a:rPr lang="zh-CN" altLang="en-US"/>
              <a:t>计算一个</a:t>
            </a:r>
            <a:r>
              <a:rPr lang="zh-CN" altLang="en-US"/>
              <a:t>词的</a:t>
            </a:r>
            <a:r>
              <a:rPr lang="en-US" altLang="zh-CN"/>
              <a:t>3</a:t>
            </a:r>
            <a:r>
              <a:rPr lang="zh-CN" altLang="en-US"/>
              <a:t>种表示</a:t>
            </a:r>
            <a:r>
              <a:rPr lang="en-US" altLang="zh-CN"/>
              <a:t>q,k,v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9200" y="666750"/>
            <a:ext cx="6057265" cy="3972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第二步</a:t>
            </a:r>
            <a:r>
              <a:rPr lang="en-US" altLang="zh-CN"/>
              <a:t>——</a:t>
            </a:r>
            <a:r>
              <a:rPr lang="zh-CN" altLang="en-US"/>
              <a:t>计算相关</a:t>
            </a:r>
            <a:r>
              <a:rPr lang="zh-CN" altLang="en-US"/>
              <a:t>矩阵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666750"/>
            <a:ext cx="5568315" cy="41446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第三步</a:t>
            </a:r>
            <a:r>
              <a:rPr lang="en-US" altLang="zh-CN"/>
              <a:t>——</a:t>
            </a:r>
            <a:r>
              <a:rPr lang="zh-CN" altLang="en-US"/>
              <a:t>计算基</a:t>
            </a:r>
            <a:r>
              <a:rPr lang="en-US" altLang="zh-CN"/>
              <a:t>V</a:t>
            </a:r>
            <a:r>
              <a:rPr lang="zh-CN" altLang="en-US"/>
              <a:t>下的坐标</a:t>
            </a:r>
            <a:r>
              <a:rPr lang="zh-CN" altLang="en-US"/>
              <a:t>表示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590550"/>
            <a:ext cx="5687695" cy="42811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一个形象的示例</a:t>
            </a:r>
            <a:r>
              <a:rPr lang="en-US" altLang="zh-CN"/>
              <a:t>——The</a:t>
            </a:r>
            <a:r>
              <a:rPr lang="zh-CN" altLang="en-US"/>
              <a:t>的空间表示（</a:t>
            </a:r>
            <a:r>
              <a:rPr lang="zh-CN" altLang="en-US"/>
              <a:t>编码）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742950"/>
            <a:ext cx="8284845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计算</a:t>
            </a:r>
            <a:r>
              <a:rPr lang="zh-CN" altLang="en-US">
                <a:sym typeface="+mn-ea"/>
              </a:rPr>
              <a:t>示意图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742950"/>
            <a:ext cx="7632700" cy="40278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895350"/>
            <a:ext cx="5043170" cy="3715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2"/>
          <p:cNvSpPr>
            <a:spLocks noGrp="1"/>
          </p:cNvSpPr>
          <p:nvPr/>
        </p:nvSpPr>
        <p:spPr>
          <a:xfrm>
            <a:off x="585788" y="933450"/>
            <a:ext cx="7843838" cy="3276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  <a:scene3d>
              <a:camera prst="orthographicFront"/>
              <a:lightRig rig="threePt" dir="t"/>
            </a:scene3d>
          </a:bodyPr>
          <a:lstStyle>
            <a:lvl1pPr mar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  <a:sym typeface="+mn-ea"/>
              </a:defRPr>
            </a:lvl1pPr>
            <a:lvl2pPr marL="34290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135" algn="l"/>
                <a:tab pos="1207135" algn="l"/>
                <a:tab pos="1207135" algn="l"/>
                <a:tab pos="1207135" algn="l"/>
              </a:tabLst>
              <a:defRPr sz="15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68580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02870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137160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803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93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83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en-US" altLang="zh-CN" strike="noStrike" noProof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800" y="971550"/>
            <a:ext cx="716978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0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本次汇报主要内容</a:t>
            </a:r>
            <a:endParaRPr lang="zh-CN" altLang="en-US" sz="4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C9F754DE-2CAD-44b6-B708-469DEB6407EB-1" descr="C:/Users/Amadeus/AppData/Local/Temp/wpp.inoaah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1885950"/>
            <a:ext cx="8722995" cy="234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742950"/>
            <a:ext cx="5860415" cy="4097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计算复杂度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666750"/>
            <a:ext cx="5308600" cy="40646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819150"/>
            <a:ext cx="5275580" cy="394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单独减少注意力矩阵的</a:t>
            </a:r>
            <a:r>
              <a:rPr lang="zh-CN" altLang="en-US"/>
              <a:t>运算量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666750"/>
            <a:ext cx="5263515" cy="38741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Local A</a:t>
            </a:r>
            <a:r>
              <a:rPr lang="en-US" altLang="zh-CN"/>
              <a:t>ttention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742950"/>
            <a:ext cx="5354955" cy="39287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Stride Attention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7520" y="742950"/>
            <a:ext cx="5648325" cy="41122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Global Attention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819150"/>
            <a:ext cx="5010150" cy="38976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</a:t>
            </a:r>
            <a:r>
              <a:rPr lang="en-US" altLang="zh-CN"/>
              <a:t>informer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42950"/>
            <a:ext cx="5636260" cy="39935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Compressed A</a:t>
            </a:r>
            <a:r>
              <a:rPr lang="en-US" altLang="zh-CN"/>
              <a:t>ttention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590550"/>
            <a:ext cx="5810250" cy="42208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其他局部稀疏注意力</a:t>
            </a:r>
            <a:r>
              <a:rPr lang="en-US" altLang="zh-CN"/>
              <a:t>A</a:t>
            </a:r>
            <a:r>
              <a:rPr lang="en-US" altLang="zh-CN"/>
              <a:t>ttention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742950"/>
            <a:ext cx="5588635" cy="40316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 hasCustomPrompt="1"/>
          </p:nvPr>
        </p:nvSpPr>
        <p:spPr>
          <a:xfrm>
            <a:off x="458788" y="77788"/>
            <a:ext cx="5827712" cy="406400"/>
          </a:xfrm>
        </p:spPr>
        <p:txBody>
          <a:bodyPr vert="horz" lIns="90000" tIns="46800" rIns="90000" bIns="46800" anchor="b" anchorCtr="0"/>
          <a:p>
            <a:pPr defTabSz="685800">
              <a:buNone/>
            </a:pPr>
            <a:r>
              <a:rPr lang="en-US" altLang="zh-CN" kern="1200" normalizeH="0" baseline="0">
                <a:solidFill>
                  <a:srgbClr val="A6262D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rPr>
              <a:t>1.</a:t>
            </a:r>
            <a:r>
              <a:rPr lang="zh-CN" altLang="en-US" kern="1200" normalizeH="0" baseline="0">
                <a:solidFill>
                  <a:srgbClr val="A6262D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rPr>
              <a:t>计算机的求导方法</a:t>
            </a:r>
            <a:r>
              <a:rPr lang="zh-CN" altLang="en-US" kern="1200" normalizeH="0" baseline="0">
                <a:solidFill>
                  <a:srgbClr val="A6262D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</a:rPr>
              <a:t>概述</a:t>
            </a:r>
            <a:endParaRPr lang="zh-CN" altLang="en-US" kern="1200" normalizeH="0" baseline="0">
              <a:solidFill>
                <a:srgbClr val="A6262D"/>
              </a:solidFill>
              <a:latin typeface="Arial" panose="020B0604020202020204" pitchFamily="34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85788" y="933450"/>
            <a:ext cx="7843838" cy="3276600"/>
          </a:xfrm>
        </p:spPr>
        <p:txBody>
          <a:bodyPr lIns="90000" tIns="46800" rIns="90000" bIns="46800">
            <a:normAutofit/>
          </a:bodyPr>
          <a:p>
            <a:pPr fontAlgn="auto"/>
            <a:r>
              <a:rPr lang="en-US" altLang="zh-CN" i="1" strike="noStrike" noProof="1">
                <a:solidFill>
                  <a:srgbClr val="FF0000"/>
                </a:solidFill>
              </a:rPr>
              <a:t>手动求解法(Manual Differentiation)：</a:t>
            </a:r>
            <a:r>
              <a:rPr lang="en-US" altLang="zh-CN" strike="noStrike" noProof="1"/>
              <a:t>完全手动完成，手工求导并编写对应的结果程序，依据链式法则解出梯度公式，带入数值，得到梯度。</a:t>
            </a:r>
            <a:endParaRPr lang="en-US" altLang="zh-CN" strike="noStrike" noProof="1"/>
          </a:p>
          <a:p>
            <a:pPr fontAlgn="auto"/>
            <a:r>
              <a:rPr lang="en-US" altLang="zh-CN" i="1" strike="noStrike" noProof="1">
                <a:solidFill>
                  <a:srgbClr val="FF0000"/>
                </a:solidFill>
              </a:rPr>
              <a:t>数值微分法(Numerical Differentiation)：</a:t>
            </a:r>
            <a:r>
              <a:rPr lang="en-US" altLang="zh-CN" strike="noStrike" noProof="1"/>
              <a:t>利用导数的原始定义，通过有限差分近似方法完成求导，直接求解微分值。</a:t>
            </a:r>
            <a:endParaRPr lang="en-US" altLang="zh-CN" strike="noStrike" noProof="1"/>
          </a:p>
          <a:p>
            <a:pPr fontAlgn="auto"/>
            <a:r>
              <a:rPr lang="en-US" altLang="zh-CN" i="1" strike="noStrike" noProof="1">
                <a:solidFill>
                  <a:srgbClr val="FF0000"/>
                </a:solidFill>
              </a:rPr>
              <a:t>符号微分法(Symbolic Differentiation)：</a:t>
            </a:r>
            <a:r>
              <a:rPr lang="en-US" altLang="zh-CN" strike="noStrike" noProof="1"/>
              <a:t>基于数学规则和程序表达式变换完成求导。利用求导规则对表达式进行自动计算，其计算结果是导函数的表达式而非具体的数值。即，先求解析解，然后转换为程序，再通过程序计算出函数的梯度。</a:t>
            </a:r>
            <a:endParaRPr lang="en-US" altLang="zh-CN" strike="noStrike" noProof="1"/>
          </a:p>
          <a:p>
            <a:pPr fontAlgn="auto"/>
            <a:r>
              <a:rPr lang="en-US" altLang="zh-CN" i="1" strike="noStrike" noProof="1">
                <a:solidFill>
                  <a:srgbClr val="FF0000"/>
                </a:solidFill>
              </a:rPr>
              <a:t>自动微分法(Automatic Differentiation)：</a:t>
            </a:r>
            <a:r>
              <a:rPr lang="en-US" altLang="zh-CN" strike="noStrike" noProof="1"/>
              <a:t>介于数值微分和符号微分之间的方法，采用类似有向图的计算来求解微分值，介于数值微分和符号微分之间的一种求导方法，也是本文介绍的重点。</a:t>
            </a:r>
            <a:endParaRPr lang="en-US" altLang="zh-CN" strike="noStrike" noProof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考虑关系程度的</a:t>
            </a:r>
            <a:r>
              <a:rPr lang="en-US" altLang="zh-CN"/>
              <a:t>A</a:t>
            </a:r>
            <a:r>
              <a:rPr lang="en-US" altLang="zh-CN"/>
              <a:t>ttention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590550"/>
            <a:ext cx="5520690" cy="41535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考虑关系程度的</a:t>
            </a:r>
            <a:r>
              <a:rPr lang="en-US" altLang="zh-CN">
                <a:sym typeface="+mn-ea"/>
              </a:rPr>
              <a:t>Attention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742950"/>
            <a:ext cx="4909820" cy="36912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666750"/>
            <a:ext cx="4883785" cy="401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666750"/>
            <a:ext cx="8186420" cy="423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742950"/>
            <a:ext cx="7158355" cy="412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矩形 27"/>
          <p:cNvSpPr/>
          <p:nvPr/>
        </p:nvSpPr>
        <p:spPr>
          <a:xfrm>
            <a:off x="0" y="1608138"/>
            <a:ext cx="9144000" cy="1625600"/>
          </a:xfrm>
          <a:prstGeom prst="rect">
            <a:avLst/>
          </a:prstGeom>
          <a:solidFill>
            <a:srgbClr val="A6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360" tIns="28679" rIns="57360" bIns="28679" anchor="ctr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0" strike="noStrike" spc="600" noProof="1" dirty="0">
              <a:solidFill>
                <a:srgbClr val="FFFFFF"/>
              </a:solidFill>
              <a:latin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0418" name="矩形 3"/>
          <p:cNvSpPr/>
          <p:nvPr/>
        </p:nvSpPr>
        <p:spPr>
          <a:xfrm>
            <a:off x="87313" y="1912938"/>
            <a:ext cx="90566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</a:pPr>
            <a:r>
              <a:rPr lang="zh-CN" altLang="zh-CN" sz="4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汇报完毕，谢谢大家！</a:t>
            </a:r>
            <a:endParaRPr lang="zh-CN" altLang="zh-CN" sz="4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</a:t>
            </a:r>
            <a:r>
              <a:rPr lang="zh-CN" altLang="en-US"/>
              <a:t>求导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42950"/>
            <a:ext cx="8627110" cy="3960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数值</a:t>
            </a:r>
            <a:r>
              <a:rPr lang="zh-CN" altLang="en-US"/>
              <a:t>微分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607060"/>
            <a:ext cx="3653790" cy="2040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590550"/>
            <a:ext cx="3455670" cy="2056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672080"/>
            <a:ext cx="3456305" cy="2180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15" y="2672080"/>
            <a:ext cx="365379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符号</a:t>
            </a:r>
            <a:r>
              <a:rPr lang="zh-CN" altLang="en-US"/>
              <a:t>微分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428750"/>
            <a:ext cx="4420235" cy="2287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590550"/>
            <a:ext cx="4007485" cy="2108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876550"/>
            <a:ext cx="4003675" cy="17659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0" y="57150"/>
            <a:ext cx="5490845" cy="4810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200" y="895350"/>
            <a:ext cx="315468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手动求导：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每次问题一变，就得重写</a:t>
            </a:r>
            <a:r>
              <a:rPr lang="zh-CN" altLang="en-US"/>
              <a:t>算法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数值微分：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时间复杂度高（</a:t>
            </a:r>
            <a:r>
              <a:rPr lang="zh-CN" altLang="en-US"/>
              <a:t>有点像自动</a:t>
            </a:r>
            <a:endParaRPr lang="zh-CN" altLang="en-US"/>
          </a:p>
          <a:p>
            <a:r>
              <a:rPr lang="zh-CN" altLang="en-US"/>
              <a:t>微分的</a:t>
            </a:r>
            <a:r>
              <a:rPr lang="zh-CN" altLang="en-US"/>
              <a:t>前向模式），</a:t>
            </a:r>
            <a:r>
              <a:rPr lang="zh-CN" altLang="en-US"/>
              <a:t>不稳定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符号微分：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表达式</a:t>
            </a:r>
            <a:r>
              <a:rPr lang="zh-CN" altLang="en-US"/>
              <a:t>爆炸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自动微分：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没有以上缺点，有</a:t>
            </a:r>
            <a:r>
              <a:rPr lang="zh-CN" altLang="en-US"/>
              <a:t>前向</a:t>
            </a:r>
            <a:endParaRPr lang="zh-CN" altLang="en-US"/>
          </a:p>
          <a:p>
            <a:r>
              <a:rPr lang="zh-CN" altLang="en-US"/>
              <a:t>和反向两个</a:t>
            </a:r>
            <a:r>
              <a:rPr lang="zh-CN" altLang="en-US"/>
              <a:t>模式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简单回顾多元复合函数的链式求导</a:t>
            </a:r>
            <a:r>
              <a:rPr lang="zh-CN" altLang="en-US"/>
              <a:t>法则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819150"/>
            <a:ext cx="5480050" cy="3783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590550"/>
            <a:ext cx="3555365" cy="42284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PLACING_PICTURE_USER_VIEWPORT" val="{&quot;height&quot;:10290,&quot;width&quot;:15690}"/>
</p:tagLst>
</file>

<file path=ppt/tags/tag85.xml><?xml version="1.0" encoding="utf-8"?>
<p:tagLst xmlns:p="http://schemas.openxmlformats.org/presentationml/2006/main">
  <p:tag name="COMMONDATA" val="eyJoZGlkIjoiMGE0ZjQ3NjhkZmI2M2Q5ZTdkYWUxNDQ4NjM1YzdjYmI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3_默认设计模板">
  <a:themeElements>
    <a:clrScheme name="自定义 5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B50000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自定义 5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B50000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默认设计模板">
  <a:themeElements>
    <a:clrScheme name="自定义 5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B50000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c4NzE5MDQ5NTYxIiwKCSJHcm91cElkIiA6ICIxMzk5MjIyODcxIiwKCSJJbWFnZSIgOiAiaVZCT1J3MEtHZ29BQUFBTlNVaEVVZ0FBQmYwQUFBRjVDQVlBQUFBbE5JREVBQUFBQ1hCSVdYTUFBQXNUQUFBTEV3RUFtcHdZQUFBZ0FFbEVRVlI0bk96ZGQxaVRWeHNHOERzSkJBZ2JCUmU0RURkdTY5N2JPdXFvclZWYnExYXRzMXF0V2tldDFsVzF0WTVhclZyMzNudHZjU0dJNEVBUlJQYmVoQUJKdmo4aWtaQkJRS3RmNC8yN3J1LzZ5Rm52ZVJQQThwenpQa2VRa1pHaEJCRVJFUkVSRVJFUkVSRVIvZCt5dHJZV0dOTk8rRzlQaElpSWlJaUlpSWlJaUlpSTNnMEcvWW1JaUlpSWlJaUlpSWlJVEFTRC9rUkVSRVJFUkVSRVJFUkVKb0pCZnlJaUlpSWlJaUlpSWlJaUU4R2dQeEVSRVJFUkVSRVJFUkdSaVdEUW40aUlpSWlJaUlpSWlJaklSRERvVDBSRVJFUkVSRVJFUkVSa0loajBKeUlpSWlJaUlpSWlJaUl5RVF6NkV4RVJFUkVSRVJFUkVSR1pDQWI5aVlpSWlJaUlpSWlJaUloTUJJUCtSRVJFUkVSRVJFUkVSRVFtZ2tGL0lpSWlJaUlpSWlJaUlpSVR3YUEvRVJFUkVSRVJFUkVSRVpHSllOQ2ZpSWlJaUlpSWlJaUlpTWhFTU9oUFJFUkVSRVJFUkVSRVJHUWlHUFFuSWlJaUlpSWlJaUlpSWpJUkRQb1RFUkVSRVJFUkVSRVJFWmtJQnYySmlJaUlpSWlJaUlpSWlFd0VnLzVFUkVSRVJFUkVSRVJFUkNhQ1FYOGlJaUlpSWlJaUlpSWlJaFBCb0Q4UkVSRVJFUkVSRVJFUmtZbGcwSitJaUlpSWlJaUlpSWlJeUVRdzZFOUVSRVJFUkVSRVJFUkVaQ0lZOUNjaUlpSWlJaUlpSWlJaU1oRU0raE1SRVJFUkVSRVJFUkVSbVFnRy9ZbUlpSWlJaUlpSWlJaUlUQVNEL2tSRVJFUkVSRVJFUkVSRUpvSkJmeUlpSWlJaUlpSWlJaUlpRThHZ1B4RVJFUkVSRVJFUkVSR1JpV0RRbjRpSWlJaUlpSWlJaUlqSVJERG9UMFJFUkVSRVJFUkVSRVJrSWhqMEp5SWlJaUlpSWlJaUlpSXlFUXo2RXhFUkVSRVJFUkVSRVJHWkNBYjlpWWlJaUlpSWlJaUlpSWhNQklQK1JFUkVSRVJFUkVSRVJFUW1na0YvSWlJaUlpSWlJaUlpSWlJVHdhQS9FUkVSRVJFUkVSRVJFWkdKWU5DZmlJaUlpSWlJaUlpSWlNaEVNT2hQUkVSRVJFUkVSRVJFUkdRaUdQUW5JaUlpSWlJaUlpSWlJaklSRFBvVEVSRVJFUkVSRVJFUkVaa0lCdjJKaUlpSWlJaUlpSWlJaUV3RWcvNUVSRVJFUkVSRVJFUkVSQ2FDUVg4aUlpSWlJaUlpSWlJaUloUEJvRDhSRVJFUkVSRVJFUkVSa1lrd2U5OFRJQ0lpSWlJaUlpSWk0RUttL0gxUGdZZytBQjBrb3ZjOUJmcVhjYWMvRVJFUkVSRVJFUkVSRVpHSllOQ2ZpSWlJaUlpSWlJaUlpTWhFTU9oUFJFUkVSRVJFUkVSRVJHUWlHUFFuSWlJaUlpSWlJaUlpSWpJUkRQb1RFUkVSRVJFUkVSRVJFWmtJQnYySmlJaUlpSWlJaUlpSWlFd0VnLzVFUkVSRVJFUkVSRVJFUkNhQ1FYOGlJaUlpSWlJaUlpSWlJaFBCb0Q4UkVSRVJFUkVSRVJFUmtZbGcwSitJaUlpSWlJaUlpSWlJeUVRdzZFOUVSRVJFUkVSRVJBQUFXVWE2VnBsQ0xzZnQvWHNRNXY5QXEwNnBWQ0lqT2VsZFRFM3Q3cUg5aUhyNlJHZGRXbnc4dkk4Y1FFcE10TUV4RWlQQ0VYRGhyRkhYV3ptd0w3WjlQOTZvdHY3blR1UFFncmxJakFqWFdSOGYrZ0tIRnN4RnFOOTlvOFpMam83Q3lvRjlkYjczYjlOTGZ6LzRuVG1wZnAwVUdZR3NkTzN2aGZmbHhYMGZQUFc2VnFRKzByUlVvOXJkM0xzVEwrNzdGTnBPbHBtQmxRUDdJak01dVVqejBFV2VrNE1jV1ZhaDdXS2VCOEgvL0JuMTY5enM3RGUrTm4wWXpONzNCSWlJaUlpSWlJaUk2TzFMam82Q1Era3lScmRYeU9YWU8yY0c3RW82bytQb2NiQjJkQUlBS0JVSzNENndCdzE3OVlHYlp4MTErOHprWkp4WnN3THhMMFBSZDliUEtPRldYbXZNbFFQN0ZtdnV0ZHAxUkllUlk3VEtZNE9mNCtiZW5hamZ2U2ZLVksydVZmL3N0aGU4ZHU5QUtYY1AySmNxclhmOHExczI0cVcvSCtTNXVhamJwWHV4NWxoUVlrUTRybTNmakFwMTY4T3BuS3ZPTmpkMmIwZGllQmpLMWFqNVJ0ZUtleEdDcE1nSW5YV09aY3ZCdVdLbElvMzMrT29sQkY2L2lycGR1a01obCtQNDhzV1FwcWFpelZmRFVhMWxhNzM5bm5wZEw5SjE4bFJ0M3RMb3RrcUZBbDY3dGlFMUxnNXV0ZXZBeXM2KzBENUJ0Mi9pM05wVmFEOWl0TUg1QTZwRnBIcmRlcUJpdlFaR3p3a0E1TG01U0kyTjBTaXpjeW1GOUlSNEtPUnluWDBjeTVhRFFpN0h2cDltd01yT0hyMSttQW1CVVArZTdPQjdkM0QzMEg1NGR1eUNSNWN2NHViZW5land6YmVvV0w5aGtlWktIeDRHL1ltSWlJaUlpSWlJVElGU2laamdJQVI3MzBHdzl4MGtoSWRod3E2RFJuY1hpa1JvTTNRRXpxeitIVHQrbUlTdUV5YWp2R2RkblcyZjNyeUJ5NXZXUTVhWmdZWTlQNEZEbWJKNnh5MVR0VG84bWpZM2VoNVh0MjdTVy9mbzhnVUlCQUxVMFJPb0Q3cnRCV3RISjdqVzhqUjRqYzVqSjJMdjdPbTRzbVVqUk9ibXFOMitrOUh6MHlVclBSMG5mbHVDM094c1BMOTdXMnV4UXl5Um9QM3cwUWg5dGFQOHo2OCsxem1Pc1ovWDQ2dVhjUC9VY1oxMTlicjFLSExRUHoraFNJUytzMzdHbVRWLzRNeWFGVWlNakVDekFRTjF0ajI5NnJkaVhhTW9RWCtCVUlqbUE0Zmc2SkpmY0d2ZmJyUWJQcXJRUHVYcjFFWHBxbFhWaTFMTkJ3NkdRQ0FvMWx6MVNZMk53YmJ2eDhQY3doSUFrQ1BMd3BEbHEzQjQwVHlreGNmcDdETmgxMEVJUlNMVWFOTWVWelp2d05XdG05Qm02QWlqcmxlK1RqMDh2bm9SUjM5ZGdMcGRQMGFicjRhL3RYc2gwOE9nUHhFUkVSRVJFUkdSQ2RnNFprU3hVKzNrcFVKeHJsZ0p2YWZQd2NXLzEwSnNaUVZwV2lya09ia0FWS2xGOHRyRmg0WkFMSkdneTdoSmNLbGNHZG5TVEFDQWxhMmQxdGdsM01xalhyY2VSczlGVjlELzRhWHpBSURBRzlkZzUxSUs0US85RWY3UVh6VythM21VOXFpS3BNZ0lSRDk3aWxMdVZlQjc0cWpXR0hiT0xxalNwQmtBUUdMdmdGNC96TVNlMmROd2FjTmZjS2xVR1M2VjNJMmVZMzdTMUZRY1dUd1AwdFJVOUpzekg1a3B5VGkvYmcwNmpCeUwwbFU4QUtqUzVaeGF1UnlWR2pSR202SEQ0WGZtSkVKOHZORjEzQ1JZMnRvVzY3b0E4T1h2YXpSZWI1MDBWbWM3V1dhR3dYRVV1WEtOZG1ZV0Z1aiszVlQ0SEQrTWFpMWFxY3VGUWhITUxTMDEramJwOXhtYTlQL01xUG5lM3I4SHR3L3MwU29QZnhSZ3NKK1pXSXdTYnVWaDQrUmtzSzI1aFNWS3VWZUIyRXFDM3RObTQreWFGYmgzN0JBazl2YW8zNzBuWksrK1R3dVM1K1RvZkk4c3JDUkFJWXNGMzI3ZUNlRDFVeTBENWkrR05DVUZKU3RVUkVMWVMreWNQaG5qZCt6WDZGTzNTM2RFUFEyRTM1bVRjSzVZQ1RYYmRqQjREUUN3Y1hKQzMxbnpjRzM3WnAxUDFSRGx4NkEvRVJFUkVSRVJFWkVKc0xDMlJxMzJIVkdsU1hQc216UERxSnpoZWY0ZU9WU3JiTy9zNlJxdi9VNmZnTi9wRXhwbFJ4YlAwM2h0N0U3MUs1czNJUERHTll6OGU0dFI3UytzLzFQOXRTd3pRK04xdlc0OVVOcWpxanBIZjh6eklNUThEOUlhbzJLOUJ1cWdQd0E0dWJxaDAranh5RXBQSzNiQVg1NmJpd1B6WmlFM094djk1c3hEQ2JjS0FGVHBkeDVlUEFlUHBzMGhFQWlRa1p5RWN0VnJvc3U0aVJCYlNkRDhzMEZJaVlsR1pPQmpyUVdSdU5BUTdKcit2VWJab1lWejFWL25mNCtOVGQrMGJ2aVFZcmZ6UHZMNmV1VnExRUsvT2ZPTkdxc29EczZmWTFTN20yRXZEZGFYY0hYRG9LVi9BRkE5c2RCbC9HU1VxVllEbmgyN1FKcWVwdlA3SEFEOHo1L1J5SjJmNTV2MW15RVFDQ0ZOVFVHMlZBb0FTSTZKTXJpSUVuajlLaUtmUEVLUEtUT1FtNTBOTTNPeHpuYnRobzlFVk9CanZIeHdIelhiZGtDSWo3ZFdtNVRvS0FEUXFIT3JyVXF4RlJuNEdHV3IxZEE3RC9xd01laFBSRVJFUkVSRVJHUUNCaTliK1ViOTYzYjlHQi8xL2JSWWZiMlBITlM1dTE2ZmJLa1VXZWxwUmJwRzdRNmQwZXl6THpUSzhvSzRzb3gwQkZ3OGh5b2ZOVVBYQ1pPMSt2NDFiQkJFWnVaYTVma1hBWXBEWkdhR3ptTW13czdGQlMvdSsyREhENU0wNmxkOTBhL0FQQVpydkE3MnZnTkxXMXRVYjlsR1hlWlUxaFZEbHE4Q29NcE5mM1B2VG5RY05RNWxxbFlyOWp5N2p0ZCtUL0o3Y1BZVUlnTWZGOXBPWXErZFQvLzJBZDI3OXd1VEdCNm1PdnRBSUVEL3VRdTA2cjJQSE1RTDMzdm9QWDBPekMwdGpCb3pMOVZPZW1JaWJKeWNJQkFJMUdjMmlLMGtPdS92OUtyZlVLRmVBOVJvMVZhclRtd2xnZC9wRTdpKzQvWGkxUDY1TXdGQS9Sa1ZQRnRCbXBZS3kxZFB2RWpUVW1GbHAvMzBDd0JZU0t3eFlQNWk5ZGtaeDVZdTFIdGZ1dXBjS3Juajg0Vkw5ZmFoRHh1RC9rUkVSRVJFUkVSRUJET3hHR0lyaWRiaHBJVnhLRk1XWm1MZHU1bjFVU29WUmM2eGJpWVc2MHdmQkFBK3g0OGdSeVpENHo3OUlSU0p0SytuVUVCb3BncURTVk5USWMvTlVkZUpMYTBnbGtpS05KZjhYQ3ByUGlVd1lxMytNd2tLMnZEdE1LMHlrYms1SE11V0F3QWtSb1FCQUd4TGxGU1hGVWRlRHYzWWtPY280Vm9lSW5QTkJaQVFYMjhnOERFcU5XeWtEcHpubHhZZkI5dVN6anJIcnZKUk02TVhUNEp1MzBUUW5ac0FnQk8vL3dxWHl1N29Ndlk3blR2V1JhOCtyL0tlZFF3ZWRsdFFhbHdzZGszL0hwVWJOVWE3NGFQVjM1c2lNek9kWndtY1h2VWJITXVVMVh2T1FJTWV2ZEdnUjI4OHVud0I1OWV0d1lpMW15QnhjRkFIKzdkOVAxNmpmVlphbXZyN05DMHVWdS83QmtBZDhBZUFZV3YrMXFpTENRN0NpZVZMZE5ibDNRK1JQdnp1SUNJaUlpSWlJaUw2RjBpbFV2ajYraUlrSkFTcHFhbUZ0cS82MWNoM01DdmQ2blR1aGpKVnE2c1BKeTJLVVJ1M29YU1ZxcWpUdVp2UmZlUTVPUkFWY2FIQTBGakIzbmRRclhsTHZRZll5dVZ5aU14VlliQmpTeGNpT3VpcHVxNWV0eDVvL2VVd1pDWW42d3pDQTZyZDNBVVA1ODFUTUtYUm0rVG8xNWh6VGc1ZTNQY0ZBQ2prdWNqSnl0TEtwMThVYWZGeDJQZlRqNmhZcndHNmZ6ZFZaeUQ5d1psVGFOaXJqMGFaMSs0ZDhEdDlBdDIrbTRLSzlScG85WEZ5ZFRYNllGNXpTMHRZMnRvaVd5cEZjbFFrcWpWdnBiZHRhbXdzekMwdGl4VHdCMVFMSk5WYnRZSGZtWk9JRHcxRmp5a3pZRnV5WkpIRzBPV2x2NS9POHJ6UFArLzdRNXFXQ3NkWEIxdkhoZ1JyZlU4K3Yzc2I2WWtKNnRkNVR5TFlPSlZRbHlrVkN0dzl1RS85T244ZGtURVk5Q2NpSWlJaUlpSWllc3VDZzROeDVjb1Z5T1Z5bENwVkNwVXFWWUs1dVhaNm1md0tYeGI0OTdUOStoc0FyMU9WZFA5dWFxRzd0LzNPbk1TVnpSc0FBSlVhTkVLbEJvMk12cDQwTFEyVzFqYkZuSzBta2JrNUJ2MjZBaW14TVRpK2JCRmFEaDZxbWV0ZXFRU1VTblY2bjFhRGh5SXJJeDJBWnRvVXNVU0Nkc05IYVkxL2FlTTZTT3dkakQ2c2R2WGc0cVZJS2lqNDNsMzFBY2xYdC8wREMydHJmREo5VHJHZlNyQXQ2WXlHdmZyZ3pvRzl1TFJ4SGRwLzg2MVdtM3ZIRHNPelV4ZUlyVlRYOEQxeEZONUhEc0NoVEZtVUxGOUJxNzNZU29LWC9uNm8xNjBITEcwS1greW8xS0FSWEd2V3h0M0RCNkJVS2xHK2JqMmQ3WEprV1VnSWZ3bUZYSzUzc1NXL2I5WnZWdSt1RndpRmFETjBCT3ljWFhCdHh4YWNXcmtNQStZdExuUU1RK1M1dVhqNVFCWDBQL3JyQXJRYlBsTDlIaFVrVFV1RldDSkJiblkyWHZqZVE3dmhveURQVVQxWklqSXp3LzFUeHhIeCtLRzZmVjdRUDc5N3h3NnJGd3ppWG9UZy9MclZxTkc2UGNyVnFQbEc5MEVmRGdiOWlZaUlpSWlJaUlqZW91RGdZSnc1Y3didTd1NW8zYm8xTEkzY25YMGhVLzR2ejh4NEdVbUpXcm5LQzhwTVNTbjIrSWJTeGVpVGxaYUdCRDBIdVpwYldzSkNZbzNJd01jNHZtd1JCc3hmQXJHVkZRQlZ3QmFBT3FWTm1XclZkWTVoSmhiRHMyTVhyZkpMRzlmQnd0cGFaNTB1eGg1bURNQmdRTnZ2ekVtNDFxeU5zSUFIcU42eURieVBIc1RCWDM1Q24xbHpWUTJLbUI0SkFKcjIrd3lKWVdFSXVIZ09EbVhLb2tHUDNocjFzc3dNWE4reEZlMUhqTWJkUS90eGMrOU9sS3hRRVovTW1BT0p2WVBXZUhVNmQ0WDNrWU5ZLzgxWFJaNUx0UmF0VUxwS1ZaMTE4YUV2b0pETFlWdWlKT3AyL1ZqdkdBL09ua0pxWEN3c0pOWmFkZlUvN2dXYkVpVlFzbnhGS0JVS0JGdzhwM2VjK0plaE9nL3lCUURQamwzdzhvRXZITXVWUTFUZ0U1U3U0b0ZEQythaTdkZXFKM01LL3B4a3BhWGg0b2EvY0hIRFh3Q0E0OHRmTHpnTVhmbVgraURrbTN0MzR1NmgvVnJYaTNvV2lGdjdkc0dqYVhNNGxDbUx1QmNoU0l3SXg2RUZQNkhkOEZHbzFhNmozdnNneXNPZ1B4RVJFUkVSRVJIUld5S1ZTbkhseWhXNHU3dWpjK2ZPNzNzNnhYWmx5OFovYmV4c3FSU3BzVEd3YzNaQmlJKzMwVThJUExsK0JVK3VYOUZiYjF1eUpEcDlPeDdIbGk3Q3ViOVc0ZU5KUHdBQUZITFZZa3JCUFBiL0ZtTjJwaGNtS3ZBSklwODhRb2VSWXhBVzhBQ2xxMVJGOSsrbTR1S0d2eUJMVDRkQ0xvZFpjZTVISUVESDBlT1FGQldwODREWld1MDZJdURpT1VoVFUvRDg3bTJVcTFFVFBhYk0wQmxVQjREbW53OUdsWSthSVRrNkVncUZ3dUNsZysvZWdaMkxDMXdxVjRGam1iSjZVekVCUU1xcmN5VmNLcnRyTFV6azkrVDZGWmhaV09nOHh3RUFQSnEyQUtCS2xYUnA0enE5NDRRLzlFZjRRMytkZFo0ZHV5RGd3bmxVck5zQVVZRlAwTGhQZjFqWTJLaFRCaFZNaDlWbjVsd281SElFM2I2SjZ6dTI0SXZGdjZtZnppZ3NUVTlHVWlKT3JWZ0dLMXM3dFAxNkpPNmZQZzRBNkR0ckhzNnMvaDBYMXYrSnhQQXd0Qnc4dE1obll0Q0hoVUYvSWlJaUlpSWlJcUszeE5mWEYzSzVISzFidDM3ZlV5a1dNd3NMdU5XdWd5YjlCcUJzOWRlcFJGWU83S3ZPZlo4bjJQc08vTTZjMUJ0dzFTZnM0UU1vbFVyRUJqL0hzYVVMamQ0Wjc5RzB1ZGF1Ny8xeloycThydFNnTWVwMDdvWUhaMC9CNzh4SjFPM1NYWDFvYjE1Nm4zL2J1TzM3Q20vMGlzNVVRRW9scnUzWURLZHlyaWhYbzVhNnVFTGQraGl5ZkJYTXhHTGtaR1hCb3BqcGtjUldWaGk0YUJtRUloRmttUm00ZTNBZmdtNTVBUUJhREJ5TUVCOXZQTDk3Rys2Tm02RHIrTW1GTHBhNFZIYlhPc3hZbDdOci9rRHREcDFSdFZtTFF0dEdQMU9kdVZDeVFrV0Q3Ykl6TTJGcHJYdEJBZ0JDZk83Q3hxa2tuQ3RXMHZvK0MvTi9nRU1MNTZKYWkxYm9NbTZTM2pGU1ltTVE2dWVERmw4TXdjMjlPeUVRQ05Gc3dCZnFIZjU1NDE3ZHVnbVdOamF3c3JNSEFDU0Vod0VDQVVxNGxUZnFYSUpzcVJSSGx5eEFSbklTK3Z6NGs4YWlqSmxZak82VGZzRGxUZXZoZS9JWVV1UGowR1hzZDBVK1FKcytIQXo2RXhFUkVSRVJFUkc5SlNFaElTaFZxcFRSS1gzK24rUUZNUXZtOTg4ankwalhLSE1zV3c1dHYvNEc2UWtKNnRmR2VIVHBBb1FpRWNyWHFZdG5yNExOeHJCMmRFTFphalVLYmRkaTRCQ0UrSGpqMGVVTHFOT3BLM0t6VlVIL2R4VWdmZE9jL21FQi9vaCs5aFNkeDA3VXFzdTdoN1NFK01JUHAxVXE5YVlBVWlxVnVIL3FPTzRjM0llczlEUjFZTi9DMmdhZHgwekE0VVh6a0JnUkRsbG1obFphbjhUd01NUThmMWFNT3dPU295THgrTXBGamJJYWJkcHJ6VHZrM2wwQWdGdnRPZ2JIeThwSWgyMEovV21pYnV6YWp1ek1UQXhiODdmbUpSUUtYTjIyQ1JZU2E3UWE4clhCYS9nY1B3TFhXcDZ3ZG5UVTIrYTU5MjFVck45UUhmQ1g1K1FnK081dFFLbEVTa3cwSEY0ZDdLdFBUbFlXamkxZGlMalFFTFFaT2dLdXRUeTEyZ2dFQXJRYlBnb1cxdGJ3UG5JUUI1UG1vT2ZVSDlWbkdSRGx4NkEvRVJFUkVSRVJFZEZia3BxYWlrcVY5S2N0K1g5V01FMUpRWSt2WHNianE1ZjExdXZhc2Q5NyttellsbmdkbkE3MTgwV0lqemVxdFd3TmN3dmRDeU5EbHErQ2hjUWFqeTVmaEZLcFFNMjJIWXk3Z1ZmTUxTM1JlOW9zMkxtVWdrQW9SRzYyRElEeFFYK2xVdmxHcVZOR3JOMWtkTnNOM3c3VEtuTnhkMGVaYXRWUnJVVnJwTVJFNit5WEVCWUs5OFpORFk0ZEZ1Q1BlOGNQbytPb2NiQnhjZ0tndXJmQTYxZHhhOTh1cE1iRndybGlKWFFkUHdtUHIxMUc0UFdyQUZTQjl0WmZEc09WelJ0d1lONXM5Sm8yQy9ZdXBkVGp2dlQzdzlXdHh0OWpmdUdQQWhEK0tFQ2pyR0RRUDhUWEcya0o4YkJ6ZGtIWnFyclBYd0JVYVp1eU16TmhWVkgzQWNMSlVaRklEQTlEdlc0OXRPcDhUeDFIUXRoTGRCZzVScjJvOGV6V0RYZ2ZPWWkrcytkcHBET1MyTm1qUXQzNkJ1OHJOdmc1Z203ZnhLQmZWMEFvRXVIUmxZdkl6cElDVUwzbmhpamtjaHhlUEE5UmdVOVEvK05lT2cvMnphLzU1NE5oYm1FQnZ6T25rQzJWTXVoUE9qSG9UMFJFUkVSRVJFVDBGcG0vbzl6eGJ5SmJLb1ZBS05BS3ZEZnMxUWN0Qmc3UmFxOHJ2VThlZlFlU0F0QUlsaWFFaGVMTTZ0OGh0cEtnK1dlRGNmZXc3ajU1VHd5RVAvTEhVNi9ycUZYRW9EOEFPTG02cWIvT2tXVUJLRHpvTDAxTHhmWHRtK0grVVROVWJ0aTR5TmVzVUxjK0JzeGJESW1EQTN4T0hJWFhybTE2VS8ycytmSXp0Qmc0QkFQbUxZWjk2ZElhZFJZU2EvU2VOa3Z2d2tQOHkxQklVMU0xVXYvb0lzdk13TXNIOTVHZG1RR2xveU9DYm52aDl2NDlTSXdJaDIxSlozUVoreDJxdFdnRkNBUjRmTzJ5UnQrNlhib2pPek1ETi9mdXd0NVowOUJwekFSVXJOY0FBRkN2V3crTlFIcHM4SFBjMkxVTjdZYU5OTGlqZmVYQXZxamRvVFBhanhpdHQ0MUNMc2ZOdmJzQXFBN2lOWFJZY1ZaNkdnRG9QSnNBQUo3ZHZna0FxTktrbVVaNVNrdzBidTNkaWZKMTZta2NpbXNoc1ViY2l4QmNXUGNudWsrYXFpNzM3TmdGRW50N3lLU1p1aWVpVkVLcFVDSXBNZ0tQTGw5QXRSYXRjZWZBWG5oMjZJd0g1MDZybTBsVFU1QVVGYW4xdElwUUpFTHQ5cDFScW5JVnRCbzhWTy85NXRlNHo2ZW8zYUdMM25zbll0Q2ZpSWlJaUlpSWlNZ0VYUDduZFFxVHZEejIrY3VBMTZsN2RrMmZETEdWQkFNWEwzL3pDeGV5a3hsUTVWWS9zK1lQNU1waytIanl0TUpUMHdESVNFcFNQU1h3aGdlV3lqSXlBQURtRmhZNjY1VktKUUl1bm9QWHJ1M0lrV1doUnV0MlJScC8xYUQrVU9vNXhOYlFvYjY2ZHN2M243c0FaYXZWZ05oS29yZmZrMnVYWVNZV28yTDlCZ2JubFptU3JQcENBT3lZT2hHSkVlR3FCWmZQQjZOKzk1NkY1dXB2M09kVFdOclk0c3FXalRpNjVCZlViTnNlelQ4YkRJbURacm9maVlNanNxV1oyUFhqRkxRZjhhMXFJYUdZYmgvWWkvalFGM0FzV3c2MTIzY3kyRFlqS1VsMS9RTHBoL0lFM2ZLQ3hNRUJaZkk5TFNEUHpjV1oxU3RnSmhhajAraHhHdTNMMTZrSHo0NWQ0SC8rREI1ZU9xOWVFQ2g0djNueUZoME9MZndaVVUrZm9KUzdCeDZjTzQzb29HZUFRSUNtQXdacUJQMHprcEp3Y1A0YzlVS1FQRGRYWFZlamRWdlVhTjNXNFAwV3hJQS9HY0tnUHhFUkVSRVJFUkdSQ1hodzlsU2haWGxCZjRtam84SEFzaUh5bkJ5RVB3cUF1YVVsNURrNUNQRzlwM2VzaktSRWVPM2Vqc2RYTDBNc2thRG5sQm1vOEdySGVONU9kbmx1TGtSbUJVSlVTaVVTdzhQZ1hQRjFxcVQ3cDQ3ai9xbmpSWjV2YkVnd0FNRFNWak1OVEdheUtpZ2VjUDRNNUxtNUtPOVpGKzJHajRKOXFkSmFZeGd5ZU9rZkdxOHprcE53WlBGOHVEZHVpaWI5QnVqc3MrMzc4V2pZc3c5cXR0Vk1iV05iVW45KytydzVCMXc0aTVwdDJtdWtvTWt2YndFaU5UWUc1cGFXY0NyckNqT3hCV3ExNjRqbW53OVM1NTNYMWFjZ3owNWQ0ZVJhSG1mWHJNQ2p5eGVSRWhPTmZuTiswV2hqNCtTRS9qOHR3TmsvVitMYzJwVW9XYjQ4U3JoVjBHaVRLMU9sV0RLVU51bkp0U3U0ZTNnL1JPYm02REx1dTBJWEpZTHYzUUVBblU4WEpFVkdJQzQwQkxVN2RGWmZNMXVhaVRPci8wRDA4MmZvT1dVR3JCMVZLWS9rT1RtUXBxVkJtcGFDOHA1MThlaktSVnpkdWdsdXRUeGhseSt0VVg0S3VSeTM5dTBHQUtURngySEF2TVd3dExWRndNVnp1SGZrSVByTStobVdOcHJmYittSkNlb0ZpZ2ZuVHVQK3lXTUFnRnY3ZCtPalBwOFcrVUJzSWtNWTlDY2lJaUlpSWlJaU1nRzZjdXJyOCtuY2hjVytqdERNREtmK1dJWnNxU3BudVVBb1JQUFBCMm0wU1l1UGcrL0pZd2k0Y0JhNTJkbHdyVlViSFVlTzFRaWkycnpLOVgveDc3VW9YNmVlT2ppclZDb1I2dWVEak9RazFLdnhPbzFNbVdyVlVhbCtJNDNyZU8zZXJ2SGE1L2dScENYRXc2RlVhVmhZMnlBOU1SN2VSdzlCWkdhR1V1NGVHbTBmWGpvUFFIVUdRSWN2aDZONnF6YkZlai95SDJBY0ZmZ0VsemF1ZzBBb1JOUCtueGxNZDJObFoyZjA0Y2VBNm4wNTk5Y3FDRVZtYU5ML2M5MWoydG9oNk00dG1GbFk0TkdWaTNDcDVBNElCUGowNTRVYVFYUlpaZ2FVQ2dVc0pOWklUMHBFMU5Nbk1OUHpKRVM1R2pVeDZOY1Z1TFYvdDg3OCtBQWdNamRIdHdtVGtSRCtFaVhjS3FnV2UvYnNoTmpTRWtLUlNMWDdIZnAzcC91ZE9ZbXJXelpDS0JTaTYvakpxbm5uYy9MM3Bjak5sa0hpNEFnTGlRU1pLY2w0ZXZNR3pNUmluV2NiUFBXNkRnQ284dEhydXJ1SER5REU1eTVFNXVhNHZtTUxMdjY5RnJMTURPUm1aMnYxbCtmazROeGZxOUJ2OW55ZFQ1b0lSU0pVK2FncDVEazU2UFhEVElnbEVqdzRkeHIzamg1Q3QrK21xbFA0aUNVU3ZManZBNFZDZ1FkblQ4R2xzanV1Yk5rSXY5TW40TkcwT1Z4cmVlTFNwdlY0ZXVNYVBKcTFoSE9GaXJDeXM0TlFKSUpBSUVTbEJvMVFxVUVqUkQwTEJCUktLQlFLS0JWeXlIUGxVTWh6WUZ2U0JTWExWOUNhSHhHRC9rUkVSRVJFUkVSRWhDSExWMm50VHRaRklCQmc0S0xseUhtMWU5dkd5VW1qWDJKNEdIWk9ud3lGWEE3SHN1WFE5Tk9COEdqYVhHc2N6NDVkRU9idmg4ZFhMK0h4MVV1YTF4QUtVYVZKTTQxRFRVdFZyb0pHdlRYVDVSUU0rdWRtWjhQdjlBbU5Nak94R0cyR2p0QktBMU9yWFVja1IwZWh4UmREOUthSU1aYnZpYU40ZFBrQ0VzTERJTEYzUUs4Zlpob00rQmZIZzdPbkVQN1FIejEvbUtrM2VON2swODl4WStkVzNEdDZDRFpPVG1nK2NEQUFhTzJhRHd0NGdKTy9MOVVvcTlxOHBkNXJpeVVTbmVjNWFCQUkxRHY4TFczdDhPVGFaZlVUQkVLUkNLNjFhdXM4cERiK1pTaXViZnNINXBaVzZEWmhzdnBKa1B6TUxNUjQ3bjFiNDRrRWU1ZFNhRE4waFBxUTR2eWVYTDhDQzRrMVhHdDVxc3RxdGV1SVVEOWZXTnM3UU9MZ0NJbTlBeVQyOXJDeXQ0ZVZyVDJzN094VXIyM3RjSDdkYWdUZXVBYi9DMmZoMmJHTHp0djE3TlFWdFR0MmdVQWdRTkNkbTdpOWZ6ZDZUNXNOMTFxMTFXMGE5KzZIbTN0MzR0cTJmMkRqNUlRZVUzN0U0eXNYVWJGZUEzUVpOd2xDa1FqT0ZTdmg3cUVEOERsK0dQS2NITVB2Y1FHOXA4MWkwSjkwRW1Sa1pCU2VlSTJJaUlpSWlJaUlpQXExZHUxYU5HclVDSTBiRi8wZzJBdVo4bjloUm0vSGh0SERVTHRESnpUOWRLQlI3UjlkdmdpeGxSWGNQMnBxTUtVTG9FcjlrcE10VTc4V0NGUUhET2NQVklmNitjTE8yVVZyWjN4eWRCUXNySzFoWmFzS2dtZExNNUdXa0lCY21Rd0tlUzZFSWpNNGxpMEhzWldWc2JlcUpUazZDaUl6YzRQbkVMejA5OFB0QTN2ZzBhUTVhcmJ0VU9qMURpMllpOW9kT3V0Y0ROR2dWQ0pISm9PWldBeUJVSWprNkNnNGxDNVRuTnZRa0o2WUNPL0QrNkdReXdHQkFFN2xYRkc3UStkQ0R6c3VLcVZTQ2FWQ0FhRlFhUEJzaHFBN04rRlNzYkxlZERwNWNyT3pJYy9KaGtBb05KaWVLaTQwQk1sUmtmQm8ycUpZODg1TVNZYi8rVE5vMEtPMytyQnJwVUtCK0xCUWxIQXRyek1WVDFaNk9peHRiQW9kVzVxYUFqTUxDNjFEdEpVS0JUSlRrcEdWa1FGRmJpNFVjam1VU21UalRRMEFBQ0FBU1VSQlZBV1UrYzdNRUFnRXF2OEpSUkNLUkNqcFZyNVlaMTUwa0RDVjBIK1Z0YlcxVVI4NGcvNUVSRVJFUkVSRVJHK0pxUWI5aWNoME1Pai8zMlZzMEYvNGIwK0VpSWlJaUlpSWlJaUlpSWplRFFiOWlZaUlpSWlJaUlpSWlJaE1CSVArUkVSRVJFUkVSRVJFUkVRbWdrRi9JaUlpSWlJaUlpSWlJaUlUd2FBL0VSRVJFUkVSRVJFUkVaR0pZTkNmaUlpSWlJaUlpSWlJaU1oRW1MM3ZDUkFSRVJFUnZRMXl1UndSRVJGSVRFeUVUQ2FEWEM1LzMxTWlJcUozU0NRU3djTENBazVPVGloWHJoeEVJdEg3bmhJUkVkRjd3YUEvRVJFUkVmM25wYVNrNEZsUUVESnQ3Q0V2VndsS0t3bVVRajdVU2tUMElSRW9GTWlVWmlJMU1RNng5Ky9EbzBvVjJOdmJ2KzlwRVJFUnZYTU0raE1SRVJIUmYxcEtTZ29Dbmo1RGRnVjNLR3pzM3ZkMGlJam9QVkVLaFZCYTIwQmhiWU8wOUZRRVBIMkcybFU5R1BnbklxSVBEcmMvRVJFUkVkRi9sbHd1eDdPZ0lBYjhpWWhJZzhMR0R0a1YzUEVzS0lqcDNvaUk2SVBEbmY1RVJFUkU5SjhWRVJHQlRCdDdCdnlKaUVpTHdzWU9tVGIyaUlpSVFQbnk1ZC8zZEl6U1FjSnpDSWlJNk0xeHB6OFJFUkVSL1djbEppWkM3dVQ4dnFkQlJFVC9wK1JPemtoS1NucmYweUFpSW5xbkdQUW5JaUlpb3Y4c21Vd0dwWlhrZlUrRGlJaitUeW10Sk1qS3lucmYweUFpSW5xbkdQUW5JaUlpb3Y4c3VWd09wWkQvU1V0RVJMb3BoVUxtOUNjaW9nOE8vMElpSWlJaUlpSWlJaUlpSWpJUkRQb1RFUkVSRVJFUkVSRVJFWmtJQnYySmlJaUlpSWlJaUlpSWlFd0VnLzVFUkVSRVJFUkVSRVJFUkNhQ1FYOGlJaUlpSWlJaUlpSWlJaFBCb0Q4UkVSRVJFUkVSRVJFUmtZbGcwSitJaUlpSWlJaUlpSWlJeUVRdzZFOUVSRVJFUkVSRVJFUkVaQ0xNM3ZjRWlJaUlpSWlJaUlnSXVKQXBmOTlUSUNKNnJ6cElSTzk3Q2lhQk8vMkppSWlJaUlpSWlJaUlpRXdFZy81RVJFUkVSRVJFUkVSRVJDYUNRWDhpSWlJaUlpSWlJaUlpSWhQQm9EOFJFUkVSRVJFUkVSRVJrWWxnMEorSWlJaUlpSWlJaUlpSXlFUXc2RTlFUkVSRVJFUkVSRVJFWkNJWTlDY2lJaUlpSWlJaUlpSWlNaEVNK2hNUkVSRVJFUkVSRVJFUm1RZ0cvWW1JaUlpSWlQS1I1K2ErN3lrUUVSRVJFUlViZy81RVJFUkVSSy9JYzNJd29VMXpES2hRR3Q3bnp4cHNxMVFvOEYyN2xoaFFvVFJ1SEQzMGptWllkUEVSNGRnd2F6cDhMMTJFVXFrMDJEWTNPeHMvOXU2T0gzdDNmNnR6bVBmRnAxZzVjZXhiSGZQZmNuTFQzeGhXcnlhQy9PNGIzZWZicGczUXI1eHpzYTZYRUJVSm1WUmFyTDcvYjU3ZTg4YTFRL3NOM3MvVmcvdXhkT1F3K0YyOS9FYlhTb3FOTWJwZFlkLzNCWVUrZm9UbzBCZEY2cE9lbkl5djYxVEgxM1dxSXowNXVVaDlBV0QvaXVXWU82QVBqcTFmVzJqYjg3dTJZKzZBUHRqNys5SWlYOGRZb1k4ZnZsSC94VjhQd2JvWlU5N1NiSWlJaUtpb0dQUW5JaUlpSW5ybCtNYjFlUEVvQUs1VnE2RmhoMDRHMjE0L2NoREJBUS9nNEZJS1RidjNmRWN6TExxYko0L2o2TG8vc2ZhSFNSQUlCQWJiS3BRS0JIaGRSNERYOWJjNkIrOXpaL0RnMnVXM091YS9KVE0xRlVreDBWZzFjYXpSTy81enNtWEl5WllWNjNxL2pSbUpyMnA3NE03cGs4WHEvLzlrKytMNVdEcHlHUFlzWDZLM3plRzFxM0R0MEg1RVBnOHE5blZTNHVNd3JHNE5qUHFvSG9JREhoaHMrME8zamhoY3ZSTDhyMTgxYXV4QTc3dVkzck1MWm43U0hiRmhZVWJQU2FHUUl5RXFFZ2xSa1ZBbzVFYjNBNEN3cDRIWXNXUUJBbTU2b1hHWGJnYmJwaVltWU9Qc0dmQzVkQUYxV3JZdTBuVUtPcjlyTy80WS95MFNvaUxWWlVxbEVqTjZkc1dFTnMwUkZ2aWsyR043SFQrQ2UrZlBHZFUyTzB1S2xQZzRoQVUrZ2ZmNXN6aTU2VzlzbmpjSHY0NFlpaWxkMnVISVgydUtQUTk2TzN4UEhrUGc5YXRBRVJmUWpQWGl2Zzl1N3QwSnBVSmhWUHUwaEhpTjEwcUZBdW1KQ1ZydFpKa1pDUFh6UlU1V2xsSGpaaVluSXkzKzlkaTUyZG53UFhrTUVZOGZHZFUvejkxRCt4SDFWUGZQVDFwOFBMeVBIRUJLVEhTUnhnU0F1TkFRdlhYeW5CekVCajh2OHBnQThPeVdGNUtqbzRyVmQrWEF2bmg4NWFKV2VWcENQQTR0bUl2a2ZMOWZvcDRGNHNpaWVaRG41QlRyV2pteUxPeVlPaEczOXU4R0FBUmV2NHFreUloQys5MDdlZ2hldTdjWDY1cHZpMUtoTVByNzI5US9EM3Azek43M0JJaUlpSWlJL2grOGZQSVkyeGJNQXdCWTJ6dGd3NnpwT3R2VmJ0NFNEZHAzeEQ4L3p3RUEySlVvZ1UwL3pkUTdibzhSbzFDbVV1VzNQMkVqM1RwNUhBRFF1azkvamZMRGExZmordUVENlBMbDErZzA2TXNpalhscTgwYThmUEs0U0gzU2twS3dicnJ4TzM5SExWNVdwUEhmbHQ1anh1SDAxazBJZWVpUGs1ditScytSMy81cjEzcHk5emI4cjErRm5WTUoxR3JXUWwzZXk5bXVTT01zUG40R05aczAweXIvc21ZVkpNZkZ2dkU4ODNOd2RzSFdSOW9CKzlESGozRC84aVZZV2x1ajk3ZmpkUFo5Y3ZjMmd1Nzd3ckZVYVhUNFluQ3g1M0QxMEFISWMzT1JsWm1KQ3RWcTZHMzMvSUVmWWw2R3drd3NScVhhZFl3YTI5blZGVlkydG9nTEQ4ZXNQaDlqNGRGVEtGbTJYTEhuV2hoNWJpNVdUaHdEZVc0dTNPdlV4ZlhEQjNXMnM3SzJ3Y2NqUm1MbmtvWElTRW1CWTZuU0NQQzZnUUN2R3pyYmw2bGNHUzE2ZnFMM3VrbXhNZGcwNTBla0p5ZkRvMzREZEIvMkRRQkFJQkNnUnRObWVIakxDN3VYTGNIVXYvOTU4NXNzWUh6clpwQ21wMEthbm83TXRMUkNGOWVTNDJMUmErUzNFQWk1Wi9GOXlNM094cTI5dTFDeVlrVlVlOE9GSm4xQy9YemhkL29FbXZUN0RJYVhwb0dreUFoc256b1IzU2RPZ2Z0SFRRR29BcHFiSjR6RzJLMTdJREkzaDBJdWgxQWtRdlN6WnppeWVENisrbU10N0MwdEM1M0g1WC8rUnFpZkw0YXVYQXNyTzNzQWdQZVJBM0FxNTRaK2MrWWJkUyt4d2M5eGMrOU8xTy9lRTJXcVZ0ZXFmM2JiQzE2N2Q2Q1V1d2ZzUzVVMmFrd0FlSFQ1QXM2di94UGRKbndQajZiTnRlcHZIOWdENzZPSDhNbjAyU2hmcDU3UjQyWW1KK1BVeXVVb1hjVURBK1l0TnJwZllYSmxNb1FGUEVCMnZpZS9NbE9TRWZyZ1BoUnlPVVRtNWtVZVV5Z1VJU0U4REtVOXFpRlhKc1B0ZzN1UmtaU0lqcVBHd3FOcEM3MzkvQytjaFlXVkJNMC9MLzYvTzNsU1ltT2d5TTJGUXA0TGVhNGN1ZGt5NUVpbHlNN0tRazZXRkZucDZaQ21wU0lyTFEzU3RGUmtKQ1VpUFRFUm1jbEphRHRzSkR3N2RqRTQvb2Z3ZWRDN3c2QS9FUkVSRVgzdzBwT1RzV1RFVjhqT1V2MHg1SGZsRXZ5dVhOTGIvc0cxSzRpUENBZWdTbW55OUo2MzNyWk51L2Q0YjBIL3RLUWtQTHJsQlFCbzNWY3o2UC9nNm1VODlibUhoaDA3RjNuY3UyZFB3L3ZjbVNMMWthYW40OFRHOVVhM2YxOUJmM094QlQ3OWJncisrWG4ydjU3YmYvdWlYd0FBZzMrY0RXdDdlM1Y1dVNvZVJ2V1BmQjRFcFZJSllTSEJVR1BISzB4RTBETzlkWG03c1h1TUdBWDdFaVYxdHRuNTYwSUFRRkpNTlBxN3VoUjZ2YU54cVRyTHoyN2JBZ0Q0ZVBnM0JnTVZONDRkQmdBMDZ0Z1pOZzRPaFY0UEFKeEtsOEhjM1Fjd3JVZG5SSWUrd095K1BiSDQrQm5ZbHl4ZStxYkNiRnM0RDRIZWR3RUFUMzN1NGFuUFBaM3RISnhkNEZhdEdrNXYyUVJBOVI1dS9XV3UzbkViZGVwaU1PaS9idG9VcENjbm8xcWp4dWcyZExoR1haOHhFM0J5NDNwY08zd0EzWWVOMEZpUWVoc0twZzZ5c0xLQ3JWTUoyRG80d3E1RUNUaVhjMFdwQ2hWUXFrSWxsSzVRQWFVcVZHVEF2d2lTSWlQZ2UvSVlYdnI3SVNNeEFXWmlDNVN0WGdOTituOE9sMkw4V3hSODd5NXlaRmxvMEwxWGtmcHQrMzY4d1YyL0UzYmxXK0I2OVFTQk1aL3oxYTJiNEZpbUxDbzFiSXlWQS90aXlQSlZHcjhIa2lJanNPMzc4Wml3NnlDU295SWdzWGVBdlV1cFFzY051bjBUUVhkdW9rNm5ydXFBdjVsWWpBWTlldVBHem0xNGZ1ZVdlcEhCa0VlWEwwQWdFS0JPRjkxcDhvSnVlOEhhMFFtdXRUd0xIU3UvYWkzYndQLzhHWnovYXpXY1hOMVF3dFZOWFJmK01BRDNqaDFHNVFhTlVONnpicEhHZmU1OUcxQXE0ZG1oNlA4dG9NdWhCWE1CcUlMTUFIQnAwM3FJcmF3QUFOTFVGQURBc2FVTDFaKzFhODNhYUZ4Z1U0SStJbk56UUNDQVFxR0FtWVVGUHYxNUlZNHRYWWhUSzMrRFFxNUF0UmF0dERzcGxjaElTb1RUVzFxODNUSlJleU9BeU53YzVoWVdNTGV3aExtVkZjU1dWaEJiV1VGc0pVRUp0d29vVjcwbUxHeHNZZWRjK0w5N0p2OTUwRHZGb0Q4UkVSRVJmZEN5TWpNeDc0ditDQXQ4Z2tZZE8yUG10dDNZTk9kSDNEcDFIQXNPbjBUcENoVTEybDg5dUIvTFJnMkRsWTBOVmx5OERvVmNqbmxmZklvV3ZUN0JsN1BtdnBkNzBPZjZrWU9RNSthaWFzTkdLRi85OVk1b2VXNHVIdDIrQ1FCb1ZNaXVNMTNtN054WHBQYTluTzNnNHVhR0RUNXZsaWY4WGVrNGNEQmE5dTZyRVlnSGdKOEdmS0l6NVV0Q2xPb3gvRytiTmRRNW5vdWJHMzdlZTFpalRKWHk2QW9xMTY2RExrT0dhdFN0dmFrNzhKdmZ0Z1h6c0cvRk10UnQzUlpWR3pReTJOYVk4WXloN3dtRXBOZ1lYTm0vRnhKYlcvUVpNd0dBS3VWUmJuWU9yR3hzQUFBQlh0ZHgvL0lsQ0lSQ2xLM3NydmNhbWFtcEJ2UDFQN2w3QjZHUEg4SlNJa0czb1NQMHRsUEk1YmkwWnhjQTRLT3UzWkdxSS9WSEhtczdlNGpNWHY5cFhMNTZEVXpmdUJVL2ZkWVhFYytETUtmL0oxaDI5aUxNeFJaNnh5aU9FeHZYNCtDcUZYQ3JWaDJMajUxQmFrSThadmJwZ1RvdFcySGl5clZBdm5SY3NXRXZNYVZyZXlqa2NueTc5SGQwSHZ3VjdsKzVoRVZmRFVLdjBXTXdhTnBNamZhR0ZvSXU3TjRCcitOSElESTN4N2pmVm1rRldtMGRIZEY3OURqc1dyb0lmMHdZZzVXWHZXQnBiZjFXNzkzQ3lncnI3dHlIclpQVFczOWZQMlJ4TDBLd2QvWTBDRVFpdU5YeVJIblB1a2dJZTRrUUgyKzg5UGREdnpuelVicEtWYjM5cjI3ZGhQdW5qdXVzTy9IN3J3YXZYYTliRDdUK2NwajZkY09lZlpDVm5tYlV2SlVLQlNBUUZKcUM3dEhsQzNqcDc0ZitjeGRBS0JJVk9tN3NpeEM0MVM0OHVKNFdINDhMZjYrRmJVbG5OQjg0UktPdVh0Y2VDRGgvRmhjM3JrT1phdFVoc2RlOWdQancwbmtBUU9DTmE3QnpLWVh3aC80SWYrZ1BBQ2poV2g2bFBhb2lLVElDMGMrZW9wUjdGZmllT0tvMWhwMnpDNm8wYVlaY21ReEJkMjlwMVpldlV3L0owZEVJOC9kRDNJdGdkWG5JUFcrSXpNeFFvVjREUExtaG5jcXNlc3MyaUh6eUNORTZGbTRmWDcwTUNBUklUMHlBei9Fait0OGtBQTE2OURaWUR3Q09yNExyc3N3TVJEMExoSjJ6QzZ6c1ZQOTJpTXpNRVA4eUZBNWx5cW8vUDJ0SHAwTEh6TTlNTElZaVY1V094c3JXRG4xbXpzV2RBL3ZnM3Vnam5lMmxhV21RNStRZ0l5a0pkdzhWN2I5ZEFLQzBSelc0RlhoU3JFN25ibWpTL3pPWWljVXdFMXNVK24ycnk0ZjZlZEM3eGFBL0VSRVJFWDJ3a21LaU1YL1FBQVQ1M1VmMXhrMHdiZE0yaU16TVVMOWRCNXpZOURkbWZ0SWRpNCtkaGJPckt3QWdNeTFObmZabjNHOHJVYVpTWmVSa3kxQ2lURm5zLytNM1FDREFsek4vZXArM3BPSGNkdFdPNks1ZkRkTW85NzkrRFpscGFYQjJkWVZIL1FadmRJMGJ4dzRqSXlXbDBIYlNqQXljZlRVZlhhenQ3UTN1VFA0M1BmVzVoOS9IampUWVp1M05lNGdLQ1VIMEMvMDVsZlh0aEMvNHhJQThKd2YvekowRmdVQ0FieGI5Q29GUXFFNUhZWXhEYTFaaTM0cGxLRm0ySEthczMyUjB2My9MdGw5K1JrNjJESU5teklLdGt5cGdjR3pkV3V6NTdWY01uRG9EdlVhTndicnBVd0dvZ250ZlRQc1JyVDdwcHpWT2RwWVVQM1R2aktUWUdLMlVVd1VYSExJeU16R29hZ1d0TWZLZUR2QzlmRkdkcTM3bGhERUc1NjhyUFZMZE51MHdlTVpzN0Y2MkJIM0hmL2ZXQTlPSC8xeUZmK2JPZ29PekMzN2F0Uisyam82d2NYQkFuVmF0Y1huZkhranM3REY2eVhKMSs1MUxGaUF0TVJFdGVuNmkzcGxmcDFWck5PalFFZnYvK0ExeDRXR1l2SFpEb2NHbklMLzdXRHRsRWdEZzh5blRVS0ZHVFozdCtrMmNoSnNuanVIRm93RDhNV0VNZnRpd3VWaUJMWDBFQWdHY1NwZDVhK09SU2xaYUdqeWF0a0NyTDcrR2xlM3JuNWs3Qi9maDFyNWR1TGxuSi9yTW5Gdm9PTzJHanlyU2RTOXRYS2RWVnJOdGU0Tjl3Z0llSVBwWklBQWdKbGlWTWt4WFVMWld1MDZRT0RnZ1B2UUZMbS9lZ0kvNmZvb3lIdFdNbWxmMHMwQmtKQ1ZoMDFqTkJjSkJ2NjZBaGJWcVFUSlhKc09KM3hZalc1cUpubE5ucUhkQjV4R1ptNlBqNlBFNE9IODJqaTliakw2emZvYVpoZmJ2Z3d2ci8xUi9MY3ZNMEhoZHIxc1BsUGFvaW9BTFoxWDMrendJTVRyT05hbFlyd0dxTkdtR3JJeDBuRjN6aDk3N3VycDFrODV5WFo4RG9BcjZoL2pldzcyamgvU09lWFB2THIxMWVmS0N6Sm5KeVpCbFpxakxNNUtUMUU5MXRQMWFsU29zS1RJQ2dkZXZvbUhQVCtEeWFxSDN1ZmR0dkxqdmcxYURoOEk4WDdxbGxRUDdGbnJ0L0FKdlhFUGdqV3NhWmZlT3FlNXQwSzhyVU1LdHZMbzhQVW0xNEJzWEdtTHdUQVI5R256Y1N5dm9iMjVwcWZIelZSd2Y2dWRCN3hhRC9rUkVSRVQwd2JwMThqaUMvTzZqVWFjdStHSERGbGk4K21PL1VhY3VHRDUvRVU3OXN3RlpHZW5xOWhKYld5dy9leG0rbHkrZzFhdkhuODNGRnBpeGVRZW1kbTJQbkt3c0tCV0svNHRVRkNFUC9SSGtkeDhBdEFLc1hxOTJqNlVsSldudVRzOTNTS091WGV0NTk1L2Y5b1h6RGFaOXlaT1dtSWpWazhicnJTOVh4ZU85QmYxbDBreWo3aUZQd2JRekl4clVRbXhZbU01ME5McDJ4KzlmOVR2Q25nYWkrN0J2VU90VmJ1YURxMWJnMXVrVEdMTnNCU29ieUQ5L2VPMXEvRE4zRnV5Y1N1Q24zUWYwcHRJcHlPL0tKWGkyYksyeFFCQWQrZ0piNXYyRTdzTkd3RlBQWS9obnR2NEQrNUxPYU54Sjl4TWhRZmQ5Y1dIM0RwU3Q3STVlcjg0L1NFOU94djZWdnlFckl3TWVEUnJpK0laMUNIMzhFT1dyMTBCVWNERFdUcDJFbWsyYW9VU1pzaHBqclp3NEZzSCtmaWhkc1JLR3oxK2s4M3A1aXdvRnBTVW1hcncrdGs0VmNDdFJwcXplWGVwUkljRlF5T1V3TXhmcnJPODNZUkphOXU2RDBoVXI2YXd2cnN6VVZKemM5RGRLbENtTCtRZU9RaUFRSWlwRXRXdjMwKyttNE1YRGgzQXU1Nm91QTREK0U3OVh6eWwvK1pDWlB5RXhPZ3FWYXRkQmZFU0Vlb0ZTbDVTRWVDd2ErZ1d5WlZsbzJLRVRCa3lhcXJldDJNSVMwelp1d2FRT3JYRGo2Q0ZzbWxOVzcyZVNMY3ZTbWE0cCtrV0l4dmUvdm5STjlQYVVxVm9OYnA3YXZ6L3FmOXdUdC9idlJ2U3pwMGFOVTFqZThZTDBCWnNOQ2IzdkE1OEN1OTExQlRvck5md0lBcUVBUjMvOUJSWHExRU9UdmdNMDZsTmpZeUI4OWFST1VsUWtNbDQ5MVpPZW1JaWt5QWk0ZjlRVUFnaVFFaHVOdUJjaGNHL1VCQUtoNnZlZ1FpN0h5UlZMRVJzU2pGYURoNktzbmpOQ3l0V29pUllEaCtENnpxMDR2SGcrZWszOUVXS0pSS3RkN1E2ZDBleXpMelRLL2g0NUZBQWd5MGhId01WenFQSlJNM1NkTUZtcjcxL0RCa0ZrcGtwVFpPTlVRalA5VVRISWMzSWdFQXExRm9XTE0rNk5YZHMwQXRRMzkrNVVQOWtBQUY2N2Q4QnI5dzRBd0pndHU1RVdId2NBR0xKOEZRQ29BOUJPWlYweFpQa3E5YUhMZHM0dUVKbWJvK1dncjR5YVIwWlNJbnhQSGtPVmo1cWh0SWZ1SjFhc0hSMDFYcWNucUs3VmR0aEkxT25VMWFqcnZFc2YydWRCN3hhRC9rUkVSRVQwd2VyMjlRZzRsUzZEeHAyN1l1RlhYeUNpd002N0hKa01DNGNPMHRuMzBKcVZHcTl6YzdMaGZmNHN2TStmaGFWRWd0OHZYTlBaNzEwNXZmbjFUa0NMZkRzWGM3Smw4RHFtQ3ZwblpXVG9EWGJyS3BmWTZkL1p0ajljLzRHeC9WMWQ0T3pxaXJXM2ZQVFd2dzNac2l6RWhZV2hySHVWSXUxSzltelJTbWRBY3ZQUHMzRnc5UitvMjdydFc1a2ZBSVEvZTRwOXZ5MkRpNXNiaHM1UkhSd2RGeDZPUGIvOUNvRkFBQnQ3M1g4Z3k2UlNySjQwRGxjTzdJT05nd1BtSHp5cWQ1ZDJRWWYvWElWTlA4M0U4UG1MMEh2MFdIWDVoVjA3Y09Qb0lYalViNENhSHpWRllreU1SdEE0S3lNRG0zNmFDWUZBZ0g4ZUJHcU5xMVFxc2Y3SHFWQXFsUmcrZnhITXhLcmcrZTVsaTVHZW5JeU9Bd2ZEd2RrRjJ4YjhESkc1T2FhdTM0UjdGODVqODgrenNlanJ3WmkzOXpBa2RuWlFLaFJZUC9NSFhEMjRINWJXMXBpNWRSY2t0clk2NytXZkIwOGd0dEE4a0xOZzBEazQ0QUY4TGwyQXBVU0NQeTdmZ0oxVENaMWpEYXppaG95VUZKaGI2QTc2Q3dTQ3R4N3dCMVEvUi9NT0hJVlFLSUtMbXh1K2JkWlE2K2Z0eGFNQWJKbXYvZFRRbFFPNjAxTTg5Ym1IY3p1MjZrM2xsSmFZaU5sOWV5RXVQQnd1Ym01R1BSVlFyb29IdmwyNkFyK1BIWWtqZjYxQmJrNE9SaTc4Vld0UlV5Z1FhcHdib1pETEVSVVNESkc1dVZaNk5QcDM2ZHFCRHFnV3A0VkNJWlJRNnF4L0gxb09Ib3FXZzRjQ0FNNnZXNDJnMjdjd2V0TjJkZjNEUytkeFlmMmZFSm1ad1V4c0FlZUs3dWc2ZmpLeXBWTHNtL3NqV3J4S3czTmt5Uy9xUGp1blRWSi9IZUtqT2l1ajY3aEpFSm1iNCs2aC9VZ01EOFBIMzA4RG9BcUtuMXl4REMvdSs4Q3pZeGZVLzlqd21RVU5lbjZDak9RaytKNDhodDB6cDZMYnhDbHdMdkQ3d1V3czFyc0QzT2Y0RWVUSVpHamNwNy9PcDdPVUNvVjY4U0tQb1RNUkFNREt6ZzZXTnJwL1Y2NzU4ak0wN05WSC9UNjlUUjFHamtHSGtXUFVuMUduMGVOUW80M3F5WTdJd01mWVAzZW1VZU1NbUxjWXBUMnFHcFdtQmdDU282UGdlL0lZeWxTdFZ1am5sU2NqU2JVZ2JGUEV0RFdHeEFZLzE1c0dTeCt4bFJWcXR1M3cxdWFRMzMvcDg2QjNpMEYvSWlJaUl2cWdOZW4yTVFEVnJ1ZWk3UFkyeEZMSERzQjNLU2syQmhkMjdkQlpkK1BJWWFRbUpxQ2NleFd0SUh6KzRHbFJkK1dLUkliL3RCQUlCSVcyZVJQUzlIUk02dEFLa2NIUDBiYi9BRXhldStHTnhvc01mbzZqNjlkQ2JHR0piNWYrL2xibW1KTXR3OUp2dmthMkxBdmpmMSt0M29HK2R1cDNrRW1sR0Q1L0VWemMzTFQ2aFR6MHgyL2ZqbFFmZ0pxWmxvYmpmNi9Ed0tuVFViS2MvcDNkZVRvUC9ncUgxcXpFamtYejBlempYbkJ4YzROU29jQ2x2VHRoSmhhamRkLyttTmkrSlFEZ2o0dlgxWWRpWGptd0Y5TDBkUFFhTlVhZG16OC8vK3RYOGVUdUhWaFlXZUhXeWVPNGNld3c1RGs1dUg3ME1HeWRuUEQxM0Yvdys5aVJrRW1sR0RoMUJpclVxSVh5MVdyZ3diVXI4TGw0SHJQNzk4TE1yYnZ3MTdUdmNldmtjWWd0TERGNyt4NmpGelAwMmIxME1RQ2c2OURoZWdQK3dPdTBTL3AyK3YrYmRBWEQ1KzRwL3M3ZXVaL3BUOGVRbHBTRTJmMTY0Y1dqQU5nNE9HRFc5ajJ3TlhMM1pic0JueU1sUGc2YmZwcUpFeHZYSXpJNENGUCsycVR4eElXWldLeXgySEQzN0duTUh6UUF6dVZjMzlwNUV2Um00c05lUWlHWEc4em5uOTl6Nzl0dmRMMjRGeUdJZUZ6NEdTNzF1dlVBb1BwWkZCVUllT2Y5ZkFyTnpHQnVhWW1lVTZZREFnRjhUeDVEY25RVVNwU3ZvSE9YdEN3ekEwKzlydVBKMWNzQWdCeFpGa1RtNWtpTGo0UE5xeWVqTXBLVGNQSzNYeEgxTEJEVlc3WkIyMkdHMDd2bGFUWGthNGdsRXR6ZXZ3ZDdadjJBZXQxN292RW4vV0FoTVh6bWhUd25COEhlZDFDdGVVdXRoUUoxRzdrY0luUE45MkRiOS9xZmpnT0FaZ01Hb25HZlR3R29VckxrZjEyWXRQaDRSRHd4L0JsVmI5bkdZSDNvZlY4QXFzOUtucE9qY2FDeW9iUXVjYUVoMkRYOWU2UG1tWi9GcTM4elpkSk1vL3ZrN1dJdmFxNTZROElDSGlBczRFR1IrdGlXZERZWTlQOVFQZzk2dHhqMEp5SWlJaUlDc1BxYTRTQ0hzUUZ4ZlllZHZrdUgvMXlGYkZtV3pyb1RtOVlEZ0ZiTzlEZlZwNHpoUDZoanc4SUtiZk1td2dLZklETDRPUURnOXVtVGJ6U1dVcW5FMnFtVGtKdWRqUzluelRWNDhHeFJYRHQwRUNFUC9TRXlOOGVHMlRPUW01ME5XVllXNGlQQ1ViVkJRL1Q4WnJSRysrUzRXT3hZOUF2Tzd0Z0twVUtCVm4zNm8vT2dJZGkyY0I3TzdkaUt5L3Yyb092UVlSZ3dlYXJCTkQ4U096c01tN2NReTBjUHg3cnAzMlAyanIyNGMrWVVZc1BDMExwdmY1UXNXdzUxV3JiRzhRM3JjT2pQVmVnL2NUS1VTaVdPYjFnSGdWQ0lIZ1htbGFkQ2pab1FDSVdRU2FVNHQyTXJMSzJ0SWN2TWhGS3B4TmR6ZjRHdGt4Tyttak1QUXBFSW4zMy9Bd0JBSUJUaXh5MDdNUGV6Zmdqd3VvNFJEVDJSbTUwTmlhMHRmdHl5RTU0dFc3L1JleHpnZFIyM1RoNkh4TTRPL2NaL1o3Q3RJbGNPQURCL3RUdDYxWGZqY0c3SFZxMTIrOE5qSWJhd2hFSXV4OWlXdWc4blZNamw2cStuZHUxZzhKd0ZmWUh3QnUwN0dweHZjVVMvQ01HQ0x3Y2k5UEVqV0ZwYlkrN3VnNmhZczNhUnh2aGt6SGhZV0ZuaHIybmZ3L2ZTUll4cjFRU2psaXhEY3oyN1FhOGMyS3YrT2lrbUdvNmxTci9SUGJ3dDI3ZHZMN3pSV3hRU1V2VDg0UUNBV205Mnpvb3U5NDZxZ3VPMU8zUTJxdjJKNVV2ZTZIb1JqeC9xelR1ZlgxN1FQenN6VXlPbk9BQW9YZ1g5ODFMZVFDQ0FMQ01kOTQ0ZFJ1UGUvV0Jib2lUQy9IVUhYbDFyMW9iWDdoMndzck5IZWtJQ0xHMXNrUndkQllkWDUwaGNXTGNHVWM4Q1VhZHpON1FaT3FKSVQ0WTE2ZmNabkN0V3h2bS9Wc1BuK0JHVXF1d09qNll0RFBZUm1adGowSzhya0JJYmcrUExGcUhsNEtIcXVRQlFwZFpUS2wvZmF6NzZBdmxGemJ0ZVVNenpad2JQRFFBTUI1bHpaVEtFdlRxbytPYWVuUWp4OGNiSGs2ZXA2M2Y4WVBqM2IwSDVmNGZxWTJsakM2RklCS2tSNXdqbHlaWktBUUI3WnYxUXBQa0F3SWkxbXlCeDBENjRPZThKaXYxelowS2FscXBPbTZOTGZPZ0w3SncrR1dYMHBML0o4NkY4SHZSdU1laFBSRVJFOUFGU0twVlFLQlJRS3BVYVgrY3Z5M3V0cXl6LzY3eng4djVmSUJEb0xNOS83Y0wrMzlBWXVzYWsxMUlTNG5GcTgwYWRkYjZYTGlMUSt5NUU1dVpvLy9rWE90c1VsNkhkOEd1blRvS3RveU1HL3poSGIvMmJjcTliRHg5MTdZNEgxNjdnMCsrbXZORlloMWIvQWIrcmwrSFpvcFhPd0hIQjh3NFNvcUowbGhma1VhOCtBTld1ejVkUEhrTnNhUW1aVkFwenNRVW1ydnBMSFNpT2ZoR0NzOXUzNE1URzlaQ21wNk5rT1ZjTW43Y0FMWHIxQVFEVWFkMFdGM2J2d05iNWMzRnMvVnBjMkxVZEF5Yi9nRjRqdjFXbjJDbW9UYjlQY1hiN0Z0dzlleG8zVHh6RDBWYzU3M3QrbzhyRFAyajZMRnc3ZkJCN2xpOUI2NzZmSWlUZ0FVSWZQMExUN2ozMHBtaXhMK21NUDIvY2hjVE9EbmFPVHZDNWRBSHpCdzJBWjR0VzZQQzVLaTFXaFJvMU1XdjdIbzErdVRtNXFPeFpCd0ZlMTVHYm5RMEFhTkMrRXlwNzFqWDQvaGxEWW11THVxM2JvbUdIVHJDeGQwQldSb2JlblA2NXVUa0FBTE5YdXlHZFNwWFdTRk5UOE1rZnBWSnAxTk5BK1hQdUY4WGJYakQwdVhnZXkwWU5RM3B5TWl3bEVzemVzUmRWR3pZcTFsamR2aDRCSzFzN3JKazhIa214TVZqODlSQjR0bWlGYnhZdTBWaEVTRXRNeE8xVEp3QUF5YkV4R05tNExrWXVXcXExeUppVm1WbmsrMzNUTXdIUzB0TGVxSDlSSlNRa0lPRlZQdkdpcVBxV2cvNkIxNjhpOE1ZMXVOYnlSSFVqRjlXK1diKzVTTmZJeTF1ZnAxNjNIdXFBL28xZDIrQjc0aWlHcmY1Ylp3QVZBREpUVXRTN2h2UElYLzE4NXQvOWZuUFB2UTVxNHdBQUlBQkpSRUZVVHNneTB0R3d0eXJnZldqaFhKM2pmYjVnS1hwT25ZRnIyLzVCY2t3VVNsYW9pSVN3bDZqeDZuRGhqcVBISWNUSEd4WVNhNno2UXZ0UWNVT3F0MnlEem1NbllzaHZxeEQrTUFBZXI4NWxBVlFIS1NlRXZkVFp6OXpTRWhZU2EwUUdQc2J4Wllzd1lQNFM5YUhCZVU4MTVOK1ovYTU4dm5BWkhBdWNyM0x2MkNIY09hZzdsVmllNTk1MzRGeXhFc0lmK3FOVyswN3dQWEVFRi81ZWkxcnRWTHZaZTA2ZEFZZlNaWFgyVFl3TTExaFlNbmFuK1lSZEJ5R3hkMUNuN0RGR3hmb05ZYVVuWFp3K0FSZlBJUzArWHV0N1VxbFEvSSs5K3c1dnFtd2ZPUDVOMDZSSnVrdjNaTFNVV2Jac1pHOVVVRUVVeFlFRFJjRTlVVjczZlAyOW9pSUtLSWdzRlVWRUJFUmtyN0kzbE5GQ29aUzJkTzhrdnovU2hLWkoyblF3dlQvWHhVVnl6blBPZWRLVHR1bjlQTTk5QTFoK1Y4ZDI2OEdhbWRNNXZYK3ZUYkZmczExbGFZQmFEeHJtMUxWdjlQc2hyaXdKK2dzaGhCQkNYQ2JsZytZR2d3RzlYby9SYUVTdjE5czhydGpPMldNcUM5cFh0dTFHNFh1ZEZBZzd1SFV6THcydFhtSEVtdmp0UWpiZnYvMGZDdlB5Nk5CL0lOdFgvbW0xZjlGL1B3U2cxeDJqOEFtb216ejYvMTIxRm9OZWo3dTN0OE0yMDU1L0dxMkhCNFB1ZjhqdS9oNE9jaHhYaDlMVmxkZStYMUNyYzRCcHB2ajM3NzBGd0RQVHZxR2t1QWkxUm12VnBqcDFFTXFMaUczQzE5djM0Tzd0Zzd1WEYxKzkrQ3gvenA3Rm1GY21FOUU0bGdOYk5qSHZnM2ZadjNFOVJxTVJUejgveHJ3eW1Wc2ZtMkJWbDBHaFVOQjM5Qmk2RHJ1TjJXKzl3Zkp2Wi9EZGZ5Yno1K3haUFBsL256c3N5dnZJdXg4eXNWZFhQbjk2QWprWEw5S2lTemRpMjNjQXdOM2JtN0dUcC9EWnhDZjQrdVhudUpoNkhvQlJ6NzVvOTF4bTVpQjVZVjRlMDE1NEJwMm5KeE9uZm1WMzVteEpjUkhMdjUzSm92OStSSFpHT3E1cU5SMEhEbUg3aXVWc1dMS1lIYXRYMG52VTNReTQ3LzVxejBZM2E5aXlGVy85L0J1cHAwL3o0ckFCZUhqNzhQcThIMjNlWDBhajBUS1QwVHpULzU2WFgrT2VsMSt6dEtrWWxGYTZ1am9NUEdkbnBETW0xcFMyWSs2Ums1V21GWExreTAzeDFUN0c3UEV1dHNIODVkL05KRGN6RS8vUU1GNzdZV0dsQmFLZDBmT09rY1MyYTgrblR6ekM0ZTNiU0VrOGlXZUZsQmwvZlBzTlJXVXphelh1SGlnVUNyNTgvbW5Db21ObzFyR3pwWjFDb1NESXptRFMrY1JUR0kzR3kxSkxZZno0OFhWK1RrZW1UWnRHKy9idDZkQ2hRN1dQWFoxZjlReGJaeVVmT3NCZlgzK0JWMkFRZzU1NkJweWMwZTRvTDMyMUdZMGMyN3lSNkk2ZEhRYjhBVExQbmJVSm1ob3FwTjlLUG5TQXZYK3RBTENrQWhvM3pmNXFBbzJuYVFheVgxZzRLUW5IQ0t6ZmtJS2NiRUxLMGh2cHZIMW8zcXN2bWVmT1doVXRQYjV0QytjU2p0SnQ5TDEydjFhYkZzeTExRTNRZW5wWkJmd0JEbTlZeStFTmF4MitUazkvZi9xTmY1S2xINzNIcXErbU11UnAwK3h6ODg4aWUwSC96WXZtMnkxd1hGZFVibTQycXl3cXBscXlaKytxNWNSMDdNS1pBL3Z3RFFtaFpiK0JuTjYvajRabHYxTTg2d1hnN1dDVlQwbUZsWWdldnZXczdrUEN0czJrSER0cXQ2Q3NkMUFRV2VkVHF1eWZXV1RMVmtSV2MwQTVZZXNXOHJPeWJPNUhhWWxwa05xOElpTzJhM2MyTDV6SGxrWHo3UWI5MDVJU09ieitIeUxqV2pzc2RGdlJqWDQveEpVbFFYOGhoQkJDL0d1WkEraWxwYVdXUUxyNWNXbHBLUWFEd2VxNXZXM2wyMVlNMkJ2S1pnVFZobEtwTE11RnJyUjU3T0xpZ291TEN3cUZ3dXAvd081MmhVTGhkRnQ3MnlzK052OERyUDQzejlTdnVMMnkveDF0cStyWVRaczIxZnByYlBiOU8yL3k0Lzk5N0ZUYmF5R0ZqejBKdTNleGF0NzNLRnhjdU8rMUtUWkIvN0d2djhtN1krL205b25QMVBwYXM5OTZnNTgvY3o3WGZlcnAwMVYrM1dvN2s3ZTJrZzRmNHAzN1JxTXZNYzB3M2I5cEl6TmVlNGszNXY5RWROa3NmYkR0NTdpMnpVazlmZHB1L3l1K1puTXdjOE9TeGZ3NWV4WXR1L1hndHZFVEFLZ1hITUtSN2RzSWJkaUlRUStNby8rWXNRNW5xUU5vUFR4NDdJTlA2RDc4ZGo2Zk5JSEMvSHlDb3h3SFM2T2FObVBRQXcreGJJWXB4ZE1kRmQ0SGZlNjZoMlV6djJiYml1VUFkT2cva0VaeHpnVkxwci8wSEduSlo1ZzRkWnBOWFlMelNZbjhOVzh1cStmUEphMnNNR1huSWNONFlNcmJCTmR2UU1xcGs4eDgvUlcyTGwvR3NwbGZzMnptMTBRMmFVcm5JYmZRY2RBUW9sdTFkcW9QNVdrOVBMaDRQb1dqTytMNTdqK1RlZkROZDYzMm00TTNZQ3B5ZWkwSWR6SW81S3pucHM5aTJ2T1RHRHY1UHl6NjlHT1d6Znk2VnVkNzZkdnY2VEwwVnQ1ZnVvSmZ2NXhLbTk1OXFGZHVSbXBCYmk2L2Z6TWR2K0FRTWxMT29YRjM1NEVwYi9QZS9mZnd3WVAzOFg5ck51RGpId0NBbTA3SDE5djMyRnhqWkZRd2hmbjVkdmVKNmtsSk9NclNqOTdGemQyZDIxNStIYTJYNDRIWnl5WDU4RUd5TDZReVlNSWs5Q1VsYlA1eFBvSDFHOUM0eTZXQnljeVVjeFRsNTlua0d6ZXZBbEtxVk9SblpmTG4xRS94Q1FvbU0rV2NwWTNPeDhkdUdoTHpJRjlndzJnT3JsbU5iMGdvQ2hjWHdpb01KdnFFaEZvVkxVMDVkaFN0cHhkdGg5MW05L1ZzbkRmSDRXb3FnSmhPWFdnMWNJalZ0b3BGVkJ1MDdVQmMvMEhzWGJtY1BTditvTldBd1pkV05kaEo3OU42MEZCYTlyV2RORkJWdnYvTDZkeXhJNlFjUGNMZ2ljOVowamgxdXZNdXVvNitsL01uRWdDWTk1THpuek8wWGw1Vzl5RXo1UndweDQ3YUxTanJHeHJPb2JWL1k5RHJhejFad0pHaS9EeWJXZjRBaGJtNUFHakthdHlvdFRyYTN6S2NEZlBtY0dqdDM1Yml1V0FheUZremN6b0toWUllOXoxNFdmcHBkcVBmRDFGekV2UVhRZ2doeEhYRkhIUXZLU214Qk9MTmp5dHVxeXFncjNjaVgyVjU1bUM3cTZ1cjViRlNxVVNuMDFtQzhPV0Q4ZFY1N0dpL3VES01ScU1sRDNWZ1JLUmw1bStGUmlRZk4vM3hWRDRGU0VYMlpudEh0MnBkcTFtOHpsciszVXlNQmdNRDdyM2ZiakhVSmgxdTRvc04yNnlLY05aVVhMZWJuUzdNdStqVGo5QjVlVEgwb1VmdDdsOCtleVk1R1ZkM2VYamlvUU84ZnVkdzhyS3lMSU5YUm9PQjdJeDBKdDl4QysvOXRyeE9yL1haVTQvajZldkwwMStZOHVhRGFVQmc2dm90Qk5kdlVLMGMwODA3ZGVGL2F6ZVJtWnBLUUhqbGhYMDdEaGpDc2hsZjI1MXByWEJ4WWR6YjcvUHlMWU1BdUhPU2M0WDkxdjc4STZzWC9FRG5JY01zYVgwQTBwTFA4SDlQam1mZmhuV1dGVVl0dW5UajdoZGZvVVdYYnBaMndmVWI4T3FjK1J6YnRaT2ZQdnN2VzVjdkkrbndJWklPSHlJN0k5MHE2Ryt1cTFFVlQxOWZYdmhtTmkvZE1wQmZwMzFPdzdqVzlMeGpwR1cvdnFUVThsamxkdVVMK2RwVDE0T0pibG90a3o2ZkRvQ25yNS9OWUV6bWhUU0tDd3Z3OVBORFc4bmdVc2I1ODVRV0YrT21OUlVvZDFFcUdXRW43ZFhDLzM1SVZub2FkNy80Q3ZNK01BMnlkQjR5aks3RGJtUGowbC81MzRUSGVQWXJVK294dXo5alJaMUpQWG1DSmUrOWhhdWJHeU5lL1k5MS9uZ25IRnI3ZDUzMFkvL3FsUVExaWlHa2NSTUFrdmJ1NXZpMkxjUjA2bXI1dVhlbUxBOTVhSk9tVnNjV0Z4VGdvbFRpb2xTU241V0ZxMXBOMzhjbVdBWFJMNTVOdGh2OE5oZjRqV2dSeDlydlpyRHJqNldFTlcxdUNkWTZrblk2RWIrd01Mdjc5Q1VsR0kxR1hDc1pKSFQzOVNNMHRxbkQvV1pkUjkvTHlaM3hIUHhuTlhIOUJsSmFYSlpxek02QWd0YlRFOTlRKzMyNld1Si9YVXo5TnUyc2l1T3F5MzQrdUtyVmVBY0YwM3ZjWTNpV0RmTE5lV1lDUGU1OWdQcHRUQ253c2xQUHMyYlcxeWpWMVU5bkZOaWdJZnRYcnlRdEtaSEFCZzN0dGtrOWVZTHp4NnRPeFdaUHk3NERLTXpMeGNOTzRkL2M5RFRBdWlod3EwRkRPYkp4UGY5OE80T2c2TWI0aFpsK0IyK2NONGR6UncvVDVhNHhsbTJYeTdWK1A4VFZJMEYvSVlRUVFsd3hScU94MGlDOStmK0srOHUzY3laUTcrcnFhZ25NbXgrcjFXcTBXcTFWME43VjFSVVhGeGVyOW80QysrWlo5dUxHZEhqN1ZsSlBKNkZ4ZCtmTHpmR28zVFEyYmNvWDhuVlVpQlBnLzU1OHpPWjR0VVpiNTdONDdibDV4SjJzVy93VFkxOS8wMkdidWdqNEE3VHAxWnMydlhwWDNSQlQwTi9EMjVzeHIweTJ1My9qMGwrdmF0QS84ZEJCWGhvMmtMeXNMQVkvK0RCYmx5OGovZHhaZXQ0NWlyenNMS2EvOUJ6L2U3SnVVb09rbnp2TGYwYmZTVkZCQVMvTW5JTi9hQmhGQlFVa0p4emw3SW5qZEx0MUJLL2NPdGlTWHNkWjB6YnZJTERDVEZsNzVuLzBIbUQ2ZVR6ajFSZDVZOEhQVnZ1VERoK3lQTjYzY1QxTk9uU3M5SHdIdG14aTZzUW44QWtJNUlIL3ZFTnl3akhTejUzbFF2SVp2UDBEME9oMHVPbDA5THJ6TGdZLytMRGR3U2l6bURadGVmbmJ1Vnc0YzRhL0YvN0ErbDhYYy91VDF2VWV3aHBGMjZiZEtEY2dWMTVzK3c2TWZXMEtzOTU0bFMrZWVaSkdMZU9JaURVRkgwdUtpaXp0ek9sRHJyYTZUdTlUM3QwdnZzTGRMNzVpdGUzbFd3WnhZUE5HSnZ4M0twMkhPTTQzL1dTUFRpUWVPbWlWWXFxaTAwY084OXYwTDlHNHV6UG9nWEdXb0QvQXVIZmVKK25JSVlZOStqalpaYm1melFNSW91NmxuMDdrMTNmL2c2dGF6WWpKYjlZb1lMenFxODlyM1krOHpJc2tiTjNNZ0hMZncyMEczOEtxYVo5eGVNTTZtdmJvQ2NDUmpldlFlSGdRMnNUNlowTnhZYUVsd080ZkdjV2RVOTZsS0QvUDdyWHUrL1FMd0JTOC9QVTkwKysvMUJQSENXellpSHJoRWFTZk9VMkgyKzZvdEwvWkYxTEpQSGVXNkpzNjJkMXZUb0dpMXRwK1BxZ3VsVWJEclMrK2hsZGdFQW9YRjBxTFRUK1A3QVg5QzNKeXVGaTJRdXB5cU1tS0FmK28ra1RaV1FXbUx5bWhYbmdrWXo2NlZKQzJNQzhYakVaOFE4UHdMQ3M0NzFuUC8xSWJvOUhwdEZNQUlXV0RLc2tIOXpzTU1pZnUzbEhqbEVqTmUvV2xPRDhmVFVTVXpiNk01RE1BVmpuM2xhNnVESGp5YVJaTmZwRWw3Ny9GN1pQZjVNaW1EZXo2WXlrTjJyYW5mVmt0SG1mZGlQZERYRDBTOUJkQ0NDRkVqUmdNQm9xTGl5MUIrcUtpSXB2SEZmZVhscFpXbVUvZUhJQjNkWFZGcFZLaFVxblE2WFJXMjh4Qi9JcmJWQ3FWQk9kRmpmenprMm1XZi91K0Erd0cvS3RqMHRTdjZxSkxOZEs0WFh0ZW1QRWRIZzV5SjFkbkpyR2p0aTI2ZE9PbUFZTTRuNVJZcmI3bFhMekk5SmZzRjlqTnZKQUtZTFYveElSSlZjNWFyeXV1S2hWNVdWbDBHWG9yajc3M2thVVFLY0NRaHg2aHFLQ0F6a09HOGNiSTZ2M3hYbEYrVGc2VGI3K0Z0T1F6ZU5melo4bTB6NW4yL0NUU2twTk5lY3lqNnRQdDFoR2NPM21DOUhObmEvdXliS3hiL0JPSHRtMmhWWStlcEoxTlpzZnFWV3hic1p5YkJwaG05dWRjdk1nUDc3K0RVcVZDcVhUbHgwOC9wdGZJMGZoWEVqUjgvLzR4RkJjVlVwSld4Q1B0clhNYTN6SHhHU1o5UGgwWHBaSlhieHZNM2czcm5PNXJ2WkJRUGwrLzFXYjcvOVp1c3ZrZUxUOGdWOUd0NHlldzljOC9PTEI1SSs4L2RCK2YvclVXdFVaclNlL2pxbFpmTTc4enJzVEFZSGxwWlFHc2dDcG1vUmJsNXdPT0EvV2x4Y1Y4OHRnNFNvdUx1ZTN4Si9FdUN5U1oxUXNKNWZNTjIxQW9GQnlKM3c2QWIyRGQxQlFSMWpLU3o3RDQ3U200cWxXTWVPMU5mRUxzRis0RTAweDZoWXNDbFozZmVlYVo4czc2YlBRSW0yMmI1cy9GT3ppRVJoMHVCZEViZCs3S3VqbXoyTEgwRjVwMnY1bnpKNDZUZk9nZ2NmMEgyZVF0THlrc3NGb1JvdlB4c1FuNmx4UVc0cUpVV2xZeW1BdXRIdDZ3bHAyL0wrSHU5LytMcHF3K2dYOWs1WU9pZTFlYVZuTkYzOVRaN243ejk0Rks0M2p3cXpyOHdpK3R2REVQS05nTCt1OWUvanU3eTRyQlhnNGQ3eGlGenR0eHZRVjcydDh5M0NidlBNQVg5NDF5ZU15Uzk5K3l1LzMrejc3Q3k5a2FRMFlqOWNJajhQUVBJR0hiRnRvTXVjV3k2OHlCL1d6OWVTSGQ3MzJBTmtOdXBZV2RsRWpPS013MUZmeTJWOWZpN0pIRHFMVmFtNEUwdjdCd2hqMy9Da3ZlZjR2NUx6OUhVWDRlWVUyYk0yamljOVVLb01PTmVUOWtNT0Rxa2FDL0VFSUlJVEFhalJRWEYxTlVWRVJ4Y2JIVlAzUHd2dnhqODh4N1I4d0JlTFZhalVxbFFxdlZXaDZidDVjUDFwZC9mSzBFWDhTL3k2a0Qrd0ZUbnZVTlM2b09kamdiUFAvaHlLazZtMW52TEVkRlhLSHl0RVNBVXltTUFzTEQyZkRiTHh6ZFViMVp5UVc1dVZYbUZDKy92ODlkOTF5eG9IOVlkQXpEbjNpSysxNmJZa2s1VWQ2SUNST3Ruby92M003cWVmcTVjM2EzVitTcWNpVWw4UlFBV2VscDdGbjNEem92TDJMYXRDVzBVVFROeTRwQ2ZydjNzTTJ4K3RKU2hvZVkza3MxcVgxUWtKdkx0MU5lUStucXlpUHZmc2paRThkNTU3N1J6SHI5RmRyMTdvdFNwV0xPVzIrUW5aSE9IUk9mUWVtcVl1RW5IL0R0RzYveC9EZmZPanh2WkpPbUhOa1JUMUJVRkNIMUd4QVVHVVZ3L1FZRVJrVFN1RzA3eXdCVWNzSXhDc3VDWnM2b1dGaXdwaFFLQlJNLys1SW5lM1RpL0tsVEhJbmZUc3R1UFNncUxKdTFheWRRY3JWY3lWb2hlVmxacEo1T1F1SGlRbmpqMkVyYldncno2dXdIL1EvSGIrUEUvcjM0aDRZeGNwTDlnVDN6Ny9aVGh3NEFFQlJadjRZOUY1WDU1ZTAzS01qT0lxcDFXM2IvdWN4dW01NFBQQXpBL0plZVFhM1ZNZnI5VCtxOEgwYzJydWZRdWpYNFI5WG45NC9mcHlBN2kveXNUUEt6TWlrdExxWW9MNWNUTzdhemM5bHZ1Q2lWdEMwWExEUXJLU2hBVmNucUVvQ0w1ODdpN3VOcmVaNlhlUkdBTlRPbU0yamlzeHpkdElIa1F3ZFFhVFQ4UFdNNnQ3LytsdDI4NHlrSlI5bTkvSGRDbXpRanNHRWp1OWNxeU1vQ3dFM25PQlZXVFJYbG1RWXo3S1c5Nmp4eU5CMkczMm16dmVKQVMzQjBZenlxVVVEY0hMeHUycjBuWG9GQjFlcXZ2UUF6bUFMRzVaVVVGckxzMHc5eDArbElTenhGeTM0RGFUMW9xRldiaW4zV2w1UlFXcllTYTgrZnk4aE1PY2ZGYzJmSlBIZVdrTWF4REpqd05FMjYzOHoyWDM0aTllUnhBaHVZN2xkRzhtbVNEeDFBWDF5TXExcGRhZTJGeWx4SVBBbUExdHU2Qm9aQnIrZlVybmpDbXJhdyt6bEI2K1dOZDJBUTZXZE9BNmI3VVoyL2FXN2sreUd1SGduNkN5R0VFRGNvbzlGb21XRmYvbDloWWFFbHdHLytWMXpKQnpKemtGNnRWdVBtNW9hbnA2Y2xnRy8rMzgzTnpTcWdMN25veGZVbU1DS0M3SXgwaC9zcjV1bXZLbmh1YnErdUltQnhwVldXbGdpY1QyRlVYYmNFZUJFWUVjR01uUWZzN2gvZnVSM0pDY2V1YWlIZkI2YTg3WFJiZTNVYkt0dHVwdFpvdWZ2NWwzSFQ2WWhzMHBTSXhySDRWVFBYZGszTmVXY0s2ZWZPTXV5UjhVVEVOaUVpdGduTk8zWGh3SlpOTFAzbUsyTGF0R1hsM05rRWhJY3o2dGtYTVJxTnJKdzdtL1cvL3N5UWNZL1FyS1A5MmErdnpWMkl4dDNkNmVCR1ZmYzRPeU9kTWJHT2l4SFhSSEQ5Qmt5Y09vMm9wczJKS0F0d1cyYXYxOUdzM2JydzZIdW1RdUxaR2VtNHVDcng4S3A4dG1kUlFUNEdnd0d0dXdmVFg3WWZiSGRrei9wL01CcU5SRFZwNWpDWWIxYVFaeXBlcWZYMHRMdS9lZWV1aEVYSDhQQTdIMVJhZUJyZ3dPYU5BRFJzR1ZkcE8xRXo1cUIzNHU2ZER0dVlnLzQ2WDE5TDN1K0s3QlhIclk3QUJnM1JlbmxaUGc4RzFHK0F1NjhmN3I2bUFQM2VsY3VKWDdLWWxJU2p0QjEybTAyUTAyZzAyZ1QwN1RtdzVpK0NZMkl0eDJ6NFlUWUtGeGY2UGY0a1BpR2hMSHoxQlNKYnRxSmwvNEVzKytRRC92bjJHM3FQZTh6cUhPZVBKN0QwbzNkeFVTcnA5ZUFqRHErVnVHY1hBRDRoam45bTEzUldmdXJKRXdCb0hIeVBPV1BrVys5YkhwdFhQRlQyY3preXJqWDNmaksxeHRlenAvd004Y1E5dTFrM1p5WktWMWR1ZldreUtjZU9zdngvbjFDUWswMzNlKzVIVjI1RjRvYTUzNUZ5UElIczFQUGtYY3l3ckFwZU8zdW1KU2Q5UVAwR1JMVnVDMEJjLzBIcyttTXAvOHo2aGp1bXZJT0xVa25xeWVNb1hGendyMSsvVnEvaDlGNVRFZkdLaGFXUGI5OUtRWFkyTVoyN1dHM1B1NWhCL0pMRjdGKzlFb1BCUUx0aHd6bC8vQmc3bHY3QzBVM3JhVFZnTU0xNjlVSGpVZm05bGZzaExnY0orZ3NoaEJEWEdiMWVUMEZCZ1ZVUXYySUEzL3kvdlZRNlNxVVNOemMzM056Y2NIZDN4OC9QenhMUU4vOHpCL0psNXIzNHR6QVhsNnhJWDFySzUwOC9TWExDTVlJaW95d3BiU29MaU90TFNoZ2VhcG9wcFpaaWxUZVV5TmdtYU4wOStOOC9HNjIyajJ2Ym5OVFRwKzBHdENmMjdHcTFZdUVPSjR2ajFxV0RXemZ6eDZ3WitJZUZjODlMcjFtMmozMzlUZDY3L3g1YzFXbyttL2dFUnFPUlI5Ly94Sks3L2U0WFgrR0xaNTVpeHFzdjhzbXF0WGJQcmEyaU1PYTFvdHV0MXJOaXpiUFhxenZUUHljamd5VmZmZUd3UGtWTlRQeHNHa1g1ZWJTNnVSZWx4Y1dNQ1BNbnFtbHpwcTdiWE9seDVkOTM0VEV4MVpxQnZHYlJBZ0JMYWlkSERIbzloV1d6a04yOXZPMjJVU2dVdkxIZ1o0SXJGSWEyNStDV1RRQTA2MlIvRUVuVVRuWFM4dHc1NVYySCt6NGZZenV6dkRwOFE4TjRlUHAzRHZjclZTcFdmZmtaOVNJaTZYUzdLUVhKM2xWL2tuTHNDR3F0anJTa1JMSXZwTks0aStPVmEydS9tOEdaQS9zWThab3BoNzlDb2FEZitLYzRuM0NVc0NiTitISEtxeGlOQm5xUGV3eXZ3Q0JhOWh2SXZsVi9vbEFvNlBuQXc1U1dGTE56NlJMaWwveU13c1dGd1UrL1lBbjBIdnhuTlZtcHFXamMzVkdxMVdTbG5HUFBpai93Q1E0aHFHRzB3ejZGeERhaFFSdnIraHFiRnN5MWVyN3o5eVhrcEtmaEV4U01tN3NIdVJscHhQLzJDMHBYVjRJYVZUNmhvQ2d2RjVWR1MzN1pxZ01YNWFXUVhzYVowK1JuWmFIU3VIRjYvMTdBTlB1OEp2U2xwUlRuNTFrR2hkSk9uYlJKdjFSUlNWRWhxU2VPazdSdkx3bGJONUdaY281bU4vZW0rNzMzbzlicXFOK21IYVBmKzVoVjB6L24yeWNmb1dIN200aG9FVWQweDg3a1pxU1RuWG9ldjdCd0duWG9pRTlJS0w2aFlmaUdoSnJ5emxmNFc4VGR4NWN1bys1aDNaeFpMUDN3SGRyZE9vSVQ4ZHNKYWhodE4xMVZSZGtYVXRtM2FnVnU3dTY0NlhTNHVybWhjSEVoN2RSSjlxejRBeGVsa29idGJySzBOK2oxYlAxcEFUcHZIMkk2ZHNHZzEzUG13RDRPL3JPYTQ5dTNvaTh0SlRpNk1UZmZQNDZnUnRGZ05ISnc3UnEyL0RpZkRmUG1zR25oRDRRMWJVNWtYQ3VDb3hzVDFyUzUzQTl4UlVqUVh3Z2hoTGlHbEphV1VsQlFRR0ZoSVlXRmhYWWYyMHVyNCtMaVlnbllhN1ZhZkh4OGNITnpzd25tYXpRYWxIYVdOUXNoYkJYazV2TEpZdyt4YmNWeUltS2I4TWI4bnhqWHRrV1Z4K1hsbUFLL1NsZFh1MHZBYnhSVEowMWcxUTl6bkc2ZmV2cjBaVTFmb2k4dDVZT0g3bVAzMmpYYzlleUxqSGh5VXAxZjQ3VzVDNnQ5VE1VQkFudnlzN001SEwrTi9aczIwUE9PVVVRMmFWcVQ3am4wOWNzdllEUVltUERwVkhUbFpwSTI2WEFUTTNjZFlPYnJyM0R1NUFsNmp4cHRGUVR1ZC9lOUxKbjJPV2NTanBGNHlQNHFEWHZPSnlWeWNNdG1EbTNiUW9mK0ErblFmMkNkdnA2NlVGQ1d0N21xbWVubC9iMWdIclBlZUpYaW9zSmFCLzIvZWZWRm0yM2JWdjVKY1ZuYW9leU1kTHR0eXN1NWVOSG1YT3QvTlJWbVZpcVZQUGltL2FCdXdwN2RiUHZ6RHhRS0JiMUczbFhwTmZMS2dvc0tGNWRLdjFiT0JQejNyRjFENnVuVGVOZnpwMmtWQmFMRjFkWG5rY2VyMVg3MTExODYzYmFrc0pDTlA4eEI2K1hOMEdkZndyWGM0UGpoRGV2QWFFU2hVRkMvZFZ2YTMrcTRqb3BQY0FnZGJydWQ4T2FYZmkvWEM0K2dYbmdFNjcvL2xzeVVjd3g2NmxuTEtvS2J4ejVFVHRvRmt2YnU1dUs1cy93MDVSVUtjM09wRnhGSi84Y25FbEQvMGdxajdMUUxiUC9sUjZ2ckJVUTFvUCtFU1pYK1hnOXFHRTM3Q2dPTUZZUCtwY1hGN0ttUWVzbFZyZWJtKzhkVm1jdDk0V3N2a3BseXp2SThwRnhxcnJOSER2SDNqRXZwWEh4RHcyalNyVWVsNTNPa09EK2ZieDU5d0dwYnczWWRLajNtL1BFRUZyLzFPcDcxL0lucDFJVVdmUWRZYWkyWStZU0VjdWVVZDBuYXQ0ZDlLLzlrd3cremFkU2hFd09mZktiYXVlOWJEeHBLVVY0ZTJ4WXZJbkh2YmdDYTliekhxV00xSGg3cytQMVhVOUhhQ3JSZTNuUWZjeitlL3BkcWt5UnMzVVJHOGhsNmozdU03QXVwTEpyOGtxVytSSEIwWTlvT3U5VzZGb1JDUWJPZXZZbnQycDNERzlheVo4VWZuTjYvbDlQNzk5SjYwTkJxQi8xdjlQc2hMaDhKK2dzaGhCQlhTRWxKaWNOQXZubm12cjJBdmthalFhUFI0T0hoUVVCQUFCcU54aExBTi8vdldzVnNEeUZFOWV6YnNJNy9QVFdlMU5PbmFkbXRCeS9Pbk8xMGNEQ2o3QS95YXlsWCtPWFF2bTkvdk9vNWx6LzQ1ODgrUmVmcHlhQUh4dG5kdi9MNzd5d0J6Sm82dm1jM1cvNHdwVlZZK044UEwwdlF2eTRZRFFiT0pCemo2TTU0anNSdjUvRDJiU1FlUG1oSng5QnA4TEE2dithVWhUOFQvOWRLMnZicVk3UFBWYTJtMCtDaEpCMCt4TVB2ZkdpMXowV3A1Tm12WnVJWEhJeXZneHpEaGZuNUhOK3ppeU03NGptMmN3ZUh0bSsxZkE4QXRPcHhjOTIrbURxU1c1WUd4YzFCYWh2ei9RQklQSGlRV2ErL3dvR3lXZXJkaDkrQnNTd3dXVk5MdjU1VzZmNkw1MU9xYkZQWnVWd2NCUDN6czdQNWNOeFlqRVlqM1crN3Zjcml3ZWRQSndIZzRlMWQ2NVYvUC83dnZ3RDBHWDNQRFQwZ2VqMkxqR3VOU3FPaGVhKysxVG91KzBJcUlZMmJPTlZXcGRFdzdJVlhjVldwOEE0S3RteVA2emVRdUg0RE1lajFLQlFLaDNuVHU5dzFCb0JXQTRjNHZFYVh1OFlRSE5PWW1FNlhVckc0S0pVTWVlWkZNcEpQNHhjV1RzZmJSNkhTYUdqU3ZhZE5uditPdDQraXphQ2hsQlFWWXpUb1VXazBWYVpudWZXbHlYWUxvTjczNlJlNGxmdjgwSHJRRUJyZDFJblNvaUlNK2xKY2xLNzRob2JaVFFmWW9rOS9TNDUwZ043anhwT1Rub2JDUllGL1JCVCs1UWJiWXJ2MUlMUkpNekFhVWFyVmVBVUVXbjNQUmpSdmFiZWVnVDFhTHkvNlBQSTQrdEpTTUJyUmVIalNzUDFOZHR2ZSs4bFUzSDE4VWV0MFBERDFhNnRndVNPUkxWc1IyYklWK3RMU0ttZXNWNmJqSGFPSTZkU0Z4TDI3OFFvSXBKR1RnNGxxclk0SFAvOGFmVWtKQnIwZWcxNlAwV2pFVGFlek81TzljZWR1NUYyOFNJdmUvVUNoSUc3QUlFcUxpb2p0MXNQcS9sU2tWS2xvM3FzdnpYdjFKZjEwSWlkM3h0Tm1zS2wraGR3UGNTVkloRUFJSVlTb0k2V2xwZVRuNTVPZm4wOUJRWUhsc2ZtNXZrSitWSVZDWVFub2UzdDdXNEw0V3EzV3N0M056VTN5NHd0eEJhV2VUbUxCeHgrd2V2NWNWR28zSG5yclBXNTU5SEVVQ2dYRmRncUxsaFlYNDZKVVd2NXdNeG9NclB4K05nQmhqUnluQUxnUmRCNTZDNTJIMmhaZnJNaG9NUER6WjUvaTRlUEQyTW4vc2R0R29WQ1FjVDZsVnYwSmJ4eExZRVFrcWFlVGFOZW5mNjNPZGJsc1gva25Iei82SUFXNXVaWnRhbzJXNXAyNjBLeGpaMkxiZDZCKzgrck5BSFNHVDBBZ2ZVZVBjYmkvVlkrZXRPclIwKzYrUm5HdEFPc2d1Tm1oYlZ0NCtaWkJOdm0vQXlNaWFOYXBDODA3ZFNHdVc5MEcvYzAxSjJyclNGa2g2bm9ob1hiM213c3VBencvcUE4R3ZaNlFCZzBaLytHbnRPN1pxOWJYdDVjS3FyUzRtR2Y2OWVUVXdmMjhObmRobGFsM0trc3JaVS9taFZUZXZQdE9VazZkeENjZ2tFZmUvNmpLWTNiK3ZRcUEwRnIrUE51emRnMTcxNjlGN2FaaDZMaEhhM1V1Y2ZuVWI5MlcrbVY1dXF1ajg4aTdxOVUrc0VGM3RRa29BQUFnQUVsRVFWUkRoL3NxQzRScVBEeHNadExibzFTcGlPblUxWGE3cXlzQlVhWVovWlVOR2lnVUN0emNQWENyUnMzZXFGWnQ3RzZ2T0x0YXJkVlJMN3p5T2hwbUZlc1BsRi9WVUpIS1RZTmZXTGpEL1pGeHJZbU1hKzNVZFFHbkIzNThROE1zajUwSk1KZFhtd0N6bVY5NEJIN2hFZFUrcmpwRmoxRW9hRk91MkhSMTMrOEE5U0tpcUJjUlpYa3U5ME5jQ1JMMEYwSUlJWnhrenFWZk1aaHZmbHh4bHI1S3BVS24wK0hwNlVsZ1lLQlZNRityMWFKV3F5VmZ2aERYaUZNSDk3TnN4dGY4dGVBSGpBWUR2VWJleFYzUHZVUncvY29MaXY0MWZ5NWZQamNKVjdVYWxWcE5hWEVKSmNWRkFQUzRmZVNWNlBvMXBTQTMxNVFHcE56czZSMnJUVUZEVDE4L2g4ZmQ5OXFVV2w5YjUrbkpGeHUzY3o3eGxLVlk2N1dtVVZ3clNvdExhTjY1SzYxdjdrbUxydDJKYmRzZVY3VWFnTVBidHpHeHAyMmdxcUx4bmRzNTNQZkJzcFY0VlNlWVlVZHhZUUdGK2ZtNGUzcWhWS2t3R2d5cy9kbVU2a0t0dVpTS28xRmNLNVJLVi94RHc0anIxb09XM1hyUXNsdDMvTXNGSGFyVGQ2aTZnS2lQblptMFlBcG9WM1RtMkZGU1RwMGtLRElLNzRBQU5PN3VHRXIxN0ZpOWtqOW16YkM4Qm50K0s1ZXVSS0ZRY01la1o3bnJ1UmRSWDZiOHhDbW5UdkxwRTQ5eTZ1QitHcmRyWCtjcGtlTC9Xc20wNXlkeDRjd1pkSjZldlB6ZFhMenJtUUpDT1JjdmtweHdGTC9nRU55OXZISFRhaWt1S2lKKzFRcCtLcHVkWDV2K3BKMU41dU5ISHdKZytCTlA0VjlKWUZJSUlZUVFkVU9DL2tJSUlVUTVKU1VsNU9ibWtwZVhSMTVlbmxWZ3Y2aW95S3F0VXFsRXE5V2kwK253OC9PelBEYi9rNVE3UWx6NzFpeGF3SzlmVHVYa2dYM29QRDNwZTljOWpIaHlFaUdWekVJc3IwbUhtOUI2ZUdEUTY5R1hsS0p3Y1NHMFlTTjYzam1LWVE4L1Z2VUpiakRtbWV3YW5RNk51d2NLRnhjeVU4OERPSnhKWHBmY3RObzZ6NGRmbC95Q1E1aC80clREd0hGUmZoN0pDY2VxUEU5bGJmUjIwc1JWMTVtRVkwenExUTNBRXZRM0IrT2JkNzQwS0tIV2FKbTE1eURlL2dGT245dVoxMWVaR2J2MjIzejlpb3NLN2E0QVNEK2J6SnQzT3k1STZ1VlhqNEZqSDdTN3p6eTQwTEJGSEU5OTlnVU5XOW9mSEtpTmN5ZFBzSHZ0R3VKWHJTRCtyNVVZRFFZaW16VGxsZTkrcUxOSkFYdldydUhYYVo5YkJ0LzhROE40WmZZOG9sdGZtcFZja0p2TEM0UDdPVHhIU0lPR0RCMVg4NTluMzcvekg3TFMwNGh1M1laUno3NVE0L01JSVlRUXdua1NqUkJDQ1BHdm85ZnJ5Yy9QSnpjMzEvSi9YbDRldWJtNWxKU1VXTm9wRkFxMFdpMWFyWmJBd0VCME9wMVZZTit0WE9FeEljVDFLYnBWYThLaVl4ajV6SE4wR0RDbzJyTjQ2emRyd2NLVFp5OVQ3NjQvNFRFeEtCUUtDdlB6S2N6UEI4RFR6NC9PZzRkeDEzTXZYZVhlWFJzcWU0KzF1cm1YMDZsYUxxZkl4azJJaUcxQ2FYRnhXYTVqQTI1YUhTMjZkTE5abFZHZGdEL1lUMnRUWG5aR09tTmlLMTloVTVGQ29VRG5aVnNrT2lLMkNlN2UzaFRtNVZrTmh1aTh2R2pXc1RNUHZQR1d3MVVSSXljOWg0OS9BSDFIajBHcFVsV3JQODVLT255SWFjOC9EWUNIancvREhoN1A3VTlOUXEyeHplMWRFM2xaV1V4LytYbk9IRHVLd3NXRlBuZmR3N2kzM3JQNVdnV0VoeFBST0piczlIU0tDdkl4NkEwb1hCUjQrd2ZRcm05LzduN3hGYXNDME5VMSt2bVhPYkZ2TDYvT21XOVoxU0tFRUVLSXkwdVJsNWRuVzY1YUNDR0V1TTRaalVZS0Nnb3NNL2JOUWYyOHZEd0tDZ3FzMm1vMEd0emQzZkh3OEVDbjArSGg0WUc3dXpzNm5VN1M3d2h4amR1MGFSTUZyYTlNb1RDajBValM0VU1BUkRWdGRrV3VXVnZtT2dTWEt5V0pJd2E5SHFQQmdORm9sQ0NmQUV3RmZ6RWFuU3FJWFppWGg4TEZCYmR5aFMzVHppWURWSm82cURLbHhjV1VsZzNzTzF1VSswcFkrdlUwZ3VzM29IWFBYcWpVMVp0TXNPV1AzeW5NeTZQbm5hTWN0a2s1ZFpLZnAvNGZ0NDJmUUZoMFRHMjdXMlA2a3BMTE5uamlETzN1clhUcDBxWHFoblZrMnJScHRHL2ZuZzRkT2xUNzJOWDVsYWU0RWtLSUcxMGZuWE5GanYrdDNOM2RuUXBTM0JBei9Rc01KU3hMMmNXT3pKT2tGbWRUcUMrcCtpQWhoQkQvUHE2QWQ5ay9lNHJLL2wyOFlqMFNkVVNqVkJHbzlxS2RUd09HQkxkQjYzTDFBZ3ZpeHFWUUtLNmJZTC9abFE3Mm03a29sVkJKTVVieDcxTyt6a09WYmUwRTVXc2E3RGR6VmF1dnlRR29ZWStNci9HeG5RWVByYkpOY1AwR1BQSEovMnA4amJweU5RUCtRZ2doeEwvUmRSLzAzNTl6aG05T3JTR3RPT2RxZDBVSUlZUVFWMG1odm9Ta2duU1NDdEpabjM2RWgrdjNvb1duRkFvVVFnZ2hoQkJDQ1BIdjQzSzFPMUFiKzNQTzhON1IzeVRnTDRRUVFnaUx0T0ljM2p2Nkd3ZHlrcTkyVjRRUVFnZ2hoQkJDaUN2dXVnMzZGeGhLK09iVW1xdmREU0dFRUVKY283NCs5VGNGQmtuNUo0UVFRZ2doaEJEaTMrVzZEZm92UzlrbE0veUZFRUlJNFZCYWNRN0xVblpkN1c0SUlZUVFRZ2doaEJCWDFIVWI5TitSZWZKcWQwRUlJWVFRMXpqNXZDQ0VFRUlJSVlRUTR0L211aTNrbTFxY2ZiVzdJSVFRUW9ocm5IeGVFRUlJSWNUMXBJOU9lYlc3SUlRUTRnWnczYzcwTDlSTGpsNGhoQkJDVkU0K0x3Z2hoQkJDQ0NHRStMZTVib1ArUWdnaGhCQkNDQ0dFRUVJSUlZU3dKa0YvSVlRUVFnZ2hoQkJDQ0NHRUVPSUdJVUYvSVlRUVFnZ2hoQkJDQ0NHRUVPSUdJVUYvSVlRUVFnZ2hoQkJDQ0NHRUVPSUdJVUYvSVlRUVFnZ2hoQkJDQ0NHRUVPSUdJVUYvSVlRUVFnZ2hoQkJDQ0NHRUVPSUdJVUYvSVlRUVFnZ2hoQkJDQ0NHRUVPSUdJVUYvSVlRUVFnaHgzVklxbFNnTWhxdmREU0dFRU5jb2hjR0FVcW04MnQwUVFnZ2hyaWdKK2dzaGhCQkNpT3VXbTVzYmlvTDhxOTBOSVlRUTF5aEZRVDRhamVacWQwTUlJWVM0b2lUb0w0UVFRZ2docmx0K2ZuNG9NeTVjN1c0SUlZUzRSaWt6THVEcjYzdTF1eUdFRUVKY1VhNVh1d05DQ0NHRUVFTFVWRmhZR0ttN2Q1T1RtNDNCdyt0cWQwY0lJY1ExeENVM0cxMXVGdUV4YmE1MlY1eTJPbDkvdGJzZ2hCQTNuRDY2ZjErYU41bnBMNFFRUWdnaHJsdEtwWktZNkdqVWljZHh5YzIrMnQwUlFnaHhqWERKelVhZGVKeVk2R2hjWENUMElZUVE0dDlGWnZvTElZUVFRb2pybXJlM055MGF4M0FzSVlGOEQyLzBmZ0VZdFRxTUV1UVJRb2gvRllYQmdLSWdIMlhHQlhTNVdjUTBqc0hiMi90cWQwc0lJWVM0NGlUb0w0UVFRZ2docm52ZTN0NjBhZDJhNU9Sa0xwNDlSV0ZoSVhxOXBFZ1FRb2gvRTZWU2lVYWp3ZGZYbDdEbzFpaVYvNzUwRGtJSUlRUkkwRjhJSVlRUVF0d2dsRW9sa1pHUlJFWkdYdTJ1Q0NHRUVFSUlJY1JWSTJ1ZWhSQkNDQ0dFRUVJSUlZUVFRb2diaEFUOWhSQkNDQ0dFRUVJSUlZUVFRb2diaEFUOWhSQkNDQ0dFRUVJSUlZUVFRb2diaEFUOWhSQkNDQ0dFRUVJSUlZUVFRb2diaEFUOWhSQkNDQ0dFRUVJSUlZUVFRb2diaEFUOWhSQkNDQ0dFRUVJSUlZUVFRb2diaEFUOWhSQkNDQ0dFRUVJSUlmN2xNcExQc0gvMVNxZmFmalo2Qk44Lys2UlRiZmV0K3BOZjNwbENSdkladS92VEVrL3h5enRUU055ejIrbStYaW41bVpsMWZzNVYwNmFTdUdkWHRZN1o4ZHN2YkZvd3Q4NzdVaDFHZ3dHandlQlUyMk5iTnBHWmNxN0cxOXE1OUZmV3pabEZYdVpGcSsyWjU4N3kreWZ2Y3lKK20xUG55VWxQNC9TK3ZUWHVoeVBiZi9tSmMwY1AyNzltV2hyeFMzNG02M3hLblYvWFdjVUZCUTczbFJRV2twdVJYdXRybk5xMWc3K21mNDdSYUt6MXVjVGw0WHExT3lDRUVFSUlJWVFRUWdoeEk3a2VBMkhyWnM4a2FkOGU5S1dsdEJvd3VFN09tWkY4aHZWenZ5T3FWUnY4d3NMdHR0bTRZQzRaWjA0VDFyUlpwZWVLWDdLNFRnTGZUODFmYlBYOHM5RWo2UC9FUkpwMHU5bHFlK3JKNHl4NDlRVUdUbmlheGwyNjFmcTZab2ZXcmFGZVJDUlJyZG80ZmN5KzFTdHgwK3JvY3RlWVdsOC9LL1U4aHRKU0RQcFM5S1Y2U291TEtDa29vTGl3a0pMQ0FncHpjeW5JeWFZd0o0ZUNuR3p5TG1hUW01RkJmdVpGZWo3NENDMzdEcWowL1BtWm1Tei83Qk9DbzJNWStlYjdOZXJqbmhWL1VGU1FiL042ay9idjVVVDhOdG9NSHViVWVZNXYyOEs2T2JOczdqbUFRYStucExDQTRvSUNDdk55S1NwNzNmbFpXZVJkekNBbjdRTGQ3aG1MdTYrZjFYR3BKNDZ6ZWRFODJnd2VSa2pqSmpiblBiWjFFNXNXL0VCUW94aThnNElyN2QvbVJmUFkvc3RQVHIyVzhqb012NFBPSSs5MnVIL0JxOC9Uc0YwSHV0MHoxbWJmdnI5V3NPR0gyWGEvSnRWeDV1QitEdjd6Tjc2aFliUWJOcnpTdGlXRmhRNzN4ZisyMkttdlFWV3ZXZGlTb0w4UVFnZ2hoQkJDQ0NGRUhWR3BWR1JuWjErVmF4K1AzOHJCTmF0SlNUaEdVVjR1YXEyV29Pakd0QnQ2RytITlcxUjZiUDhuSnJKbzhrdXNuVDBUcFVwRmk5NzlhdFdYd3R4Y2x2MzNBMHFMaXptK2ZTdWZqUjVodFYrdDA5SDdvY2RJM0wwVGdDL0gzbVgzUEJXRGs3MGVldFRxdWRGZ29EQW5CNjIzZDZYOVNkcXptK1B4VzUzdS84Ri8vc1pOcTZOK20zWlZ0bDAwK1NWU0VvN2FiSDlxL21KbVBUR08zSXdNcSswYmZwak5oaDltVzIyNzk1T3ArSWFHMlo3Y2FDVHZZZ1orOXZiVndPeUo0MjIyS1ZVcVZHNXVxTncwcUxSYTFCb3RhcTBXdFZaSHZZZ293cG8wdzgzREU2K0F3Q3JQZnp4K0t4aU50T3pUdjBiOVN6MXhuSnowTkZyMkc0aXJXbTIxTC9uZ0FaUXFGY0hSald0MDdrMEw1ckx2cjVXVUZoZWhMeW14MmE5d2NjRk41NDdHMHhPdHB4ZDVtUmR0Z3Y0SC8xbU5RcUVnenNIQVdNTFdUYmo3K2hIZXZLWFQvYXI0bnE3TW1wblRLOTJmY2VZMG1lZk9FaElUNi9RNWE2THp5THRKMkxxWmxLTkh3V2dFaGNKaDIya1BPQTdXdHgxeUM0RGRBUXF6aXQ4cndqa1M5QmRDQ0NHRUVFSUlJWVNvSTBGQlFhU2xwVjJWYTYvOTlodGMxVzVFeGJYRzFjMk5qT1F6Sk83ZVNkS2VYUXg4NmxsaU9uVnhlS3pPMjRkYlhuaVZoWk5mWk0yTXJ3aHMwSkRBQm8xcTFJK0M3R3lXdlA4bUJkblozUDc2VytSblpmTFg5Qy9vODhnVEJFZkhBSER4YkRMTFAvdUVCbTA3Y1BQOUQ3Rm54UitjM0JuUHdBbFBvL0gwZEhqdWlqUE50Ly82TTd2K1dNcGQ3MzVVNmN6cW9ydzhwNFAraGJtNUhGcTdobnFSa1J4YXQ4WmhPdysvZWpUcTBKR3VkOTlIWVY0T0FNVjVlZnc5Y3pvK3dTRUEzUDc2MnhqMGVzc3gzei83Sk8yR0RhZFp6OTRBcENRY1k5VzB6eHhlb3lBbkIzMUpDWGtYTDdMOWx4K2Q2bjk1d1RHeFJMU0lzOW9XMTM4UUhlOFloYXRhamF2YURVVWxBVnRIemg0K1NFckNNWnZ0aDliOUF3b0Z1Um5wN1B4OVNhWG5hRHYwVmp2SHI3SDBNVGNqblZsUFBHelQ1b3Y3UmprOFoyVXoyR083ZHVmaXViTjQrTldqZnV0MnFIVmFVbzRlWWYzYzczaGc2blE4L1FNb0xTNW00L3p2Q1locVlQWCtQN0RtTHdDT2JGeVBWMkFRWnc3czQ4eUJmUURVQzQ4a09LWXhGODhtazNMc0tFR05vdG0xN0RlYjYzc0ZCQkxkc2JQTjlxcFdUNVJYVmRELzJKWk5xRFNhYXEwa3NXZmRuRm5zWHY1N2xlMnlMNlR5MmQyM085emZldEJRK2o4eDBmSjg1UmYvbzBIYjlzUjA3Z3BBeGhsVDJpOTc3d1V6Q2ZyWGpBVDloUkJDQ0NHRUVFSUlJZXBJOCtiTldiRmlCY2VQSDZkUm81b0Z6V3RxME1UbmJGS09IRmp6RjZ1Ly9wSnRQeStzTk9nUDRCY2VRYi9IbnFRd042ZkdBWDk5YVNrL3Yva2FwY1hGM1A3Nm05U0xpQUxnd3FtVEhQaDdGVEdkdXFCUUtNakx2RWhZazJZTW1EQVJ0VlpIbDFIM2tIVStoYk5IRHRGNjBGQ25yblgyeUNHMi9yUUE3NkJnREhvOUY4OG0yN1RSZW5taDhiQWVSTWpMdkVoeGZyN2xlZjdGaTVaamZVUEQyTDE4S1NWRmhhUWNPMHJLTWRzWi9HWVJMZUpvMUtIanBkUkVSaU8vZi9JK1NsZFhoano5QW9EZGdRaXRsNWRsVm4vRnZQVVY1VjQwNVYrL2tIaVNDNGtuSzIxclQ5c2h0OWdFL1ZVYURWcFByMnFmcTd5VHUzYXc0N2RmSE83ZnZHaCsxWDJyRU9ndExTN204UHExUk1XMXBsNTRCS1ZGUlphQWNXYktPYmI5dklqWWJqMnFER2hQdS85dVNvb3VwWlF4cnpKNWF2NWlvbS9xekY5ZlRVV2hVTkR0bnJIa2xhM0NjSFZ6SXlYaEtLdW1UYVcwdUlnV3ZmdGFuWFAxMTE5YUhoZmw1MWs5Ynoxb0tNRXhqUzAxTWM0ZlQrRDg4UVNiZnRWdjNkWnUwTi9lKzdZbWpBWURCOWFzb25IbmJpUWZPa0IyMmdXYk51YjM4NzYvVnRnOVI4VUJpQjczUFZqai9xeWJNd3ZBS25YV3lpLytoMTk0aEdYYjVrWHpySTdaOHRNQ2R2MytHK08vczk0dXFrK0Mva0lJSVlRUVFnZ2hoQkIxcEdIRGhrUkhSN051M1RxOHZiM3g5L2UvWXRlMmwyTzhTYmViV2YzMWwxVUdsODNzQlNXclErbnFTdi9ISitJVkdNaXAzVHY1NFlXbnJmWlByVEFyK0tzSHJmTzJuNGpmaHNiVDB5Ykhma1daNTg2eTdMOGZXb0w5amdvTGR4NTVOeDJHMzJHMWJjTVBzem15WWQybDUvUG1zR0hlSEFBZStuSUd1NVl0cGUzUVd5dE5PZkxEQzVOUXVscUgxWFlzL1pVVE83WXplTkx6K0lTRTJxUTBLbi85aXJPWHpmMS84SXR2OFBDclo5bWVtMjRLK3ZkODhCSGkrZzEwMkorcnBTYTU0VGZPLzk3dWdNSFJUZXNweXMralhrUWtZQXJFbTk4SHUvNVlDa0NyQVlPclRPL1RZK3lER1BSNnpoell4N0V0bTZ6UzU4UjI3WTVDb1NBbDRTZ3VTcVhWY1M1S1Y3d0RnK2czL2ltMFhyYURJaTM2OUtmektPdFVOZDg4Y2o4QVJYbTU3UDk3RmRFM2RXYmdVOC9ZSFB2VmcvZWdkRlhaN2ErelJiR3JjaUorRzdrWkdUVHQwWlA0MzM3aDFLNGREdHM2V2pGUU1laHZIb0JMMnJzYnYvQUlxL2NtbU81WjZza1RkcjlYekVILzZ0Q1hsRmdOMklpYWs2Qy9FRUlJSVlRUVFnZ2hSQjNxM3IwN3YvLytPei8vL0RPdFdyVWlLaW9LZjM5L1ZDcjdRYi9MS1RQbExBQkJEYU1kdGluSXprWmZlaW5IdVZxalJhM1QxZmlhZ1EydFZ3bU1tK1o4OEcvRytLcG5GbWNrbitHWGQ2WlFsSmRMWUlPR2pKajhKbXJ0cGY3bXBGM2dsM2VtQU5DOFYxK2I0d2M4TVlrQlQweXlEQmFVTCtUN3g2Y2ZvVlNwNkhDYmFYQWljZmRPd3B1M1JGbmgzdWxMUzYyMkpSODZ3S2FGUDlCbThEREx3TW05bjB5MXViYWo5RDYzdnZnYVhvRkI2THg5ck5yblhUVE5SUGVva0Z1K05sSlBISGNxZFV0NWFxMldaajM3MUZrZktqSWFETVF2Y1R5QWtMUnZEeG9QRDRJYXhWUjVMdk05MTVlVWNHekxKbHIySFVCK1pxYk5JRXo1cjRFNWVBL3d6YU9YSG85Ky94TUNvaG9BNEtwV08xd2hzZlAzSlpRVUZkRmgrQjAyZ3dubTErZmlhajhNVzUyQkUwY0RTUmlOYkYyOENBQ3RsemUzdlBDcTFlNlN3a0ptUFBZZ3ZtRmhwSjQ0am5kUU1NMTY5ckc4enl1cTM2WWQyckkwV3dhOW5zMkw1bkhoMUVsaXU5M01UU1B1eERzd0NJQlR1M1p5Wk9NNnUwSC96aU5IRTFURCtndWk5aVRvTDRTNDRkd2MyTXp5ZUVmR0NYSkw2MmFVMkZPbHBVK1FxZmhWWm5FZS82UWVyTmJ4Zm1vUGVnUTJCVUJ2TkxEczdFNE1SbU9kOUUzdDRzcmcwRGJrbHhheE1tVnZ0WSsvdDM1M0N2VEZKT1ducyt2aVNVb00rcW9QcWlOdUxpb0doTVNSVnBURHBqVEhTMmZyU25QdmNCNko3a3Q4eGdtMnBTZHdKUHVzMDhjT0RtMUR2K0E0RG1hZFlWOVdFbHZTYkhOWVhtbWpvN3FTWFZMQWpvd1RwQlJtWHJWK3VDZ1VLRERsQXRVYkRiVnVKNFFRUWdoeFBkTm9OSXdZTVlLZE8zZXlZOGNPZHUzYTVkUnhqY2MrVWlmWE54cU5GT2Jra0h6NEFKdm16MFhyNVVXM2V4OXcySDdwUis5YUZhSnRQV2dvUGU1N2tQek1USWRCK0l0bmt4MEdJQ3NHTVN2TDBWOWQrWm1aL1BqR0szZ0hCVEh5emZkWU0rdHJmbno5WlFaTmZBNi84QWlPYmRuRW1wblQ4UTBMWStnekw2TDFjbHpnTjNHUDlYM0pPcDlDNHQ1ZDlMeC9IRzd1SHFTZVBNNlNEOTZteTExamFIK3I5V3ZWbDVSWWd2NzVtWmtzLyt3VGdtTWEwL1h1K3l4dDdCYm14WDU2SDYvQUlMdnRjek5NTS8wckZwU3RqZFA3OTNKNmYvWCtidlQwRDZnMDZKK1Rsa2J5NFFPVm5xT3kxUnVITjZ3ak0rV2MxVFo3NzYrS0swVXE4ZzBOc3p2WW92WHlzdHArYXZkTzFzLzlqcGlPWFRpMlpTT3gzWHFRdEhjM2c1NTYxdXByN1V6eFluMUpDU2ZpdHhIYnBSc0I5UnZZYjZQWG8xVFpEOFBXUlhxZm8xczJrWlo0eXVIK1kxczJZakRvcWQrbUhha25qaFBWcWczSE5tOXdHUFNQYk5tS3lKYXRBSEJSS2huNTV2dnMrMnNGbXhmTzQ4aUd0ZHg4L3poYTloMkF3YUIzT0pqUllmaWR3S1gzc0ZsSlFRRzVHZW1vM054c0R6SlNhVkZnNFR3SitvdHJXb2pXaHlHaGJXbmxFNFcvbXhkS2hZS0x4WG5NUGJXZTlSY09YKzN1aVRvUzRPYkZmUTE2OE0zeHY4a3V5YS82Z0NwTWloMXNlZnpNempsMUZ2UWYyNkFIZllKYUF2RHRDY2ZGbkJ5NUs2b3IvWUpOeDY4K3Y3L09BdjdlS2gyZnRoMkxyOXFkQW4weDhSa255Q2pPZGZwNGpWTEZiZUUzNGFKUVVHUW80WjVOdGgrUUxwZG96MkFtTngrQmwwcEhka2srZXpPVDZ1eCtPZExGUDVaSW5UK1JPbjlDTkQ1OG1HMWJZTW1SYmdGTnFPOGVRSDMzQUVLMHZsYzk2Szl6ZFdORXhFMjRLcFNNYTlTYkNmR3pTQzdJcU5VNVhSUUtlZ2UxWU1PRnd4VHFTNm8rb015Q0xwTlF1WmhtdEF4Zi8zR3Qyd2toaEJCQ1hPOWNYRnhvMzc0OUxWcTBJQ2twaWV6c2JJeFYvQTJRWFFmWC9lcWhNWmZ5MVNzVXhIVHNUTThISHE0MCtOMTl6UDBVNXBuK2hsajYwYnVXN1dxZHppbzFpdG1hbWRQUmVmdlE4UTdIQlZYTCszek1uZFY0QlpYVCtmZ3c2S2xuQ0d2YUhLVkt4ZEJuWDJManZEbk1lK2taNm9WSGtuWTZrUTdENytDbTRYZmFuWEZkM3RITkd3RFl2SEFlRjA2ZW9OdVkreG43Nlpmb2ZFeXo3ZU4vWFl6VzA0dTQvclpwZGZTbEpaWjBMWWw3ZHBLZm1XbVpUVzMyeURlem1mWEVPSEl6ckQrajIwdnY0MGh4UVFFQUMxOTd3YW4yNVkyYk5zdnlXc3ByZDh0d3VvNitsNSttdkVwQlRyYmRJTGxaV3VJcDVyMzBEQ0V4bGMvWVBuLzhHQ3UvK0YrbGJSd0YvVXNLQzltOGNDNkJEUnFTZXZLRVpYdS94eVlBa0hJOGdYMnIvcVRWZ01FRU5taFk2VFhVT25lYmJRYTluck9IRHhIZTNEU0o3OWlXald4YU1KZXVkNDNCT3lpWVkxczIwbjNNL2F5YlBaT1ZYMzVHdjhlZUpLSmxuTTE1SEZHcVZOeno0ZitSbFhxZTN6OStqMjVqN3JjVWNnYkFhQVNqOGJLbDl5a3VLR0REM08vUWVIaFFtR3MvRnJCNytlOUUzOVFKdFVZTFFQUk5uZG03Y2prcENVY3JUWmQwN3VoaGN0TFNpT25jbGJqK2cyaDBVeWMyelAyT3lMaldnS2tPZzZ2YVR2QytuSXJGbVBldStwTzlxLzZrZWErK051OVBmV2tKTGk0dVZiNW1VVFVKK290cjF1RFFOanpZc0JkS2hmVTNlNkRHbXpCZDNZMXdpNnNyMmlPWVY1c1B4MGZ0VHFUT245ZjNMU0tyRGdML2RTM1dLNVRlWlFIL3RLSWMvankzcDFySGgyaDk2UjNVSElBU1F5a0xFemZWV2QreVN2STVrSFdhYmdGTjBDclZQTkN3SjU4Y2RuNnBab3huQ0M1bEkrbUhzODllMGRuWHAzSXZrRk5TaUpkS2g1ZEt4NzBOZWpEdDJNckxkajBGQ2pyN1gvcEFzeUxGK2Z2b3AvYWdpZGVsbVRmL3BGWStpK1ZLYU8vWEVGZUY2UStaeEx5MFdnZjg2N3NIOEdUalFUVDBDS1NkYjBNK1BMU0V1aG1hRWtJSUlZVDQ5OUpvTkRSdTdGeUtpOVg1dFY5eDI2SlBmMG9MQ3lrdUtDQWorUXdKV3pkejl2QWh1b3krbDZZOWV0bzlKaVRXdGhZQW1OS1pWTXp4RGFhZ3Y1dTd1OTE5OXRSSitwSnlJdU5hb3k4cDRjeUJmWnphdFlPRWJWdFFxbFNvdEthQTV1RjEvNUJ6NFFLQkRSdmhIeGxsSFlBdGszN21OT2xKU1FDRU4ydkIvdFdyeUV4SlllQlRwaG9FYVltblNOaStoWnZIUGtUS3NhT1VGQlhScUVOSHkvSDZra3ZwZlVKaW05TG5rY2N0KzA3RWIrUE1nZjBBM1A3NjJ4ajBsKzVyeGZRK21Tbm4yTHZpRDFRYWpkM1hXajdOaXJQMi83MktuTFEwM055dEErQkdnK2x2UGZOZ1NHeTNIcXlaT1ozVCsvZmFGUHMxMjFXV0FxZjFvR0ZPWGZ1dWR6L0dOeVRVYXR1T3BiK3diZkdQRG8vWnVuZ1J1UmtaOUg5OElvdmZmc095dmVuTnBxOVI2aWxUQWVQMnQ5Mk91NCt2VS8wb2IvYWs4YmpwM0JuNTV2dHNXdmdEZTFjdXA4ZlloNGpyTjVDRXJac0JVTGk0TVBESlo5ais2MC84OXVIYlJMU0lvL1hnWVVRMGI0bWlMQWhkbUpORCt1a2t1OWRRYVRTNDZkdzVlK1FRdjMvOEhpUGYrZ0IxMmZ0Ulgxb0tZSk1peXF5MjN4K2JGc3lsSUR1TGJ2ZU1aZTNzbVRiN2oyL2ZTbHBTSXIwZWZKUnp4NDRBRU5hc09aNysvdXhjdW9UQlR6L3Y4SHA3L2x6RzBjMGIyZmJMajNTK2N6U05idXJFZ0FtWDZuUVU1K2RiWHFjanc1NS94Zko0NlVmdkV0MnhNMDE3OU1MVFA0QmpXelphdFMzS3o2OXlFRUU0UjRMK3dDL2RuNnZUODhuTXhkcnJFOVNDaHh0ZHZseHg0dG9ScVBIR1cyM0t2UmpwN3M5YmNhT1l2SGZoTlJYNDE3bTZNYkh4WU13THpQNDh0NXQ2Ymg1VkhxYzNHa2t0ekFMZzBlaStsZ0dzRFdsSGNIVnhJVVJyTytQQ25wU0NMSXhWaEY2L1BmRVA3ZjBhb1ZHcTZCYlFoR1ZuZDNMWXliUTFUYnd1ZlNEYm4zbmFxV1BxU3FsUno3Y24vK0cxNXFZUEx2MkNXN0w4N0M1TzVWMjRMTmRyNlJPQnI5cjB3ZmRjUVNaN0x5WTZmV3huLzhhVzkwQyt2cmhXcy96dmJkQURMOWZLUHhoVjlNV3hGYlo5cW5mcGo4ZDFGdzdWdUQ5bUJxT1I4TEpCMVU3K01ZeU03TUxDcExvYm9CSkNDQ0dFRUpkZnQzTHBaYUNzNE8ybkg3SnEybWU0S0pYRWR1MSt4ZnZrVENEZldTZDN4aE8vWkRHcEo0K2pVQ2lJYU5HS3ppUHZwbEdIanFnMEdncXlzemdldjQzRVhUdlp2R2dleGZuNWhEVnRUbFNyTmxibmlWL3lNdzNhdGVmb3BnMUV0SXlqUlo5K0xIbi9MZmI4K1FmdGJ4M0JoaDltVXk4OGtwWjlCN0QxcHdYc1g3Mks4R2JOY1hNMy9TMW9LSmZUWCtQaGdVOXdLR0ZOVGFsbXp4MDlqSGVRS2VlNXAzK0F6V3ZRZUhyZ0hSUU1nSGRRTUZHdDJsZ0N5eFdWVDdQaXJJU3RXOGpQeXJJSk1wZVdGQU5ZWnB6SGR1M081b1h6MkxKb3Z0MmdmMXBTSW9mWC8wTmtYR3VDcTVqcGI2WnljN01ad0toWThOaWVtRTVkQ1cvZTB1NitVN3QyVUM4aXlybUF2OUhJNlFQN09MWjVJd25iVEFGOTM5QnczSFR1ekgxK0lncUZndHNudjJVWjZGSnBOSGdIQlp0bWx5c1VkQmgrSjQwNmRHTExqd3RZK3RHN0RIL2xEVUtibU83cjRRMXJPYnhocmNOTGUvcjcwMi84a3l6OTZEMVdmVFdWSVUrYlZtZVlCMzBjQmYxcm05N0hWYTNtcHR0SDRWTmhzQVZNQXc0YjUzOVBhR3hUUW1LYldJTCtDb1dDbG4wSHNHbmhQTTRmUCthd1ZzS0FKNStoZnB2MmJQbHhQc3MrL1pESXVOYmM5dEprU3dxZXZNeUxOblVvS21yUXRyM1ZjKytnWU11MmlrSC8zUFEwTkI1VngxdEUxU1RvTDY0NU9sYzNIbWpZeS9MY2lKSDVpUnRabmJLZm5OSUNRclMrdUxsYytlSkg0dkxZbEhhRWFjZlVQQjVqbWlFU29hdkhXM0dqZUgzdlFqS3ZrY0QvVTQwSFdRWG94OVR2enBqNlZYOVFUaS9PWmR6V3IrZ1oySXhXUGxHVzdiMENtOU1yc0xuVDF4K3plU3A1cFVXVnRza296bVZKOG5aR1JYWUI0SUdHdlhocDl3OU96ZEp1NFIxcGVidzc4MFdQU3VNQUFDQUFTVVJCVkpUVC9US0xjdmRuVUVpYnFodFdvc2hRZ3B1TENnVUtubzRkd3FIc21uL28rU3BobGNOOXZjcHFNb0JwOEtZNnM5aDdCbDJxRmJFdTlTREZodEthZEErQTdnRk5DSEN6WHdES2tZcEJmNDFTUlJ1LytvQXA3ZUg2MU5vSC9aUHkwNWgxWWcyUFJmY0RZRlJVRjA3bXBiSXRQYUhXNXhaQ0NDR0VFRmVIVDBnb2ZSK2R3TUxYWG1ESGI0dXZTdEIvd2x6SHM3d3JxaW9WVUdERFJvUTBqdVdtRVhjUzFyUTVXeGJOWS8vZnF6aHpjRCsrb2FINGhvWVQzclE1elc3dWpVS2hJTzEwSWlvM2pXVkdOOENGeEpNYzNiaWUyMTU1ZzZPYlRDbCtRaG8zNGE1M1A4WW5LSmdUOGR0STJyK1hPOTU0R3hlbGtuYTNqR0QvMzZ2WTh1TUNicjUvSEdCS1ErS3FVZ093OWFlRkpPN1p4WDJmZm1FNi82bVQrRWZWZC9oNk5zNzdubzN6dnJmYVZyOU5PNXZpcXpWVmxKOW5NOHNmc0tSK01RZFYxVm9kN1c4WnpvWjVjemkwOW0vTHpIb3dCYXJYekp5T1FxR2d4MzFWRjFldWpSYTkrdHJ0cjFuVytSU2c2c0dqSWMrK1NJTTI3Vm42OFhzRU5XeEVlTE9XSkd6YnpHMHZ2ODd1NWIvajZ1YkdvYlYvOCtPVVYyeU9uVDd1UHB0dGo4MmNhMVhRT3FaVEYxb05IR0xWNXFjcDF2ZXNRZHNPeFBVZnhONlZ5OW16NGc5YURSaHNLWko5dWRMN3RCczJISTJIQjBuN2JGZXliMXY4STVubnpscFNKWlVYMTI4UU81WXU0ZThaWHpIcTdRL3Rwc05TS0JRMDZYNHowUjA3RTcva1oxUEI3TEtBdjBHdkp6djF2TlVLbU5wS1MwcEU0K0hCNlgxN0NXM1MxT0ZBaWFpYUJQM0ZOYWR6dlJqY1hTOHQ1Zm50ekE1K1ROcGllWjZVbDNZMXVpVXVvMVVwKzlDNXVuRi9nNTZBS2ZEL243aVJUTjY3cUU1eS9OZkdtUHJkNlZndnVzYkhoMmg5ZUNTNmJ4MzJ5TEVsWitJWkZOS0cxTUlzRmlSdWRDcWc3YTNTMGNJN0FqQ2xMVHFlazFMdDZ3YTRlVE1ncEhvelR5b1Q2ZTVQcEx0L2pZOTNGUFRYS0ZWMHFtZWF2VkJrS0dIMStYMU9uN09oUnhEUkhzR1c1eXVxbWQ3cGN1aFVMOFl5QUxvdk00a0xSWFdSQWRiMDJ0cjROcUJqdldnVXdNVEdnM2htMXh6T2w2MWFFVUlJSVlRUTF4OXpBTHBpYnZrcnBTNXorcnY3K05MdG5yR1c1NEdOWWpCaVd0R1FmT2dBV2FubndXaWs5OFBqYWRHN0h3RlJ0b1ZWZHl4WlRFRDloamF6MjMyQ1E4alB5dVNmYjcrbVJlOStoTVkyQlV3enRGc05HTUsyeFl0b05XQXdYb0ZCR1BSNmxHclQ1L0hvamwzWXMrSVB6aDgvaG5kUUNPbW5reXlwajh3REFXWnpubjZDOXJlT3NDbUtXMzUyZk9ySkU1dy9Yck9WeFMzN0RxQXdMeGNQTzRWL2M5Tk44WlR5aFdwYkRScktrWTNyK2VmYkdRUkZOOFl2TEJ5QWpmUG1jTzdvWWJyY05jYXk3WEt4TjBPOVBIc0JhN09Tb2lJMkxaaUx2clFVNzRBZ1hKUkt4bno0ZjNnRkJyRjcrZStXMmY2dEJ3M2w0dGxrRHEzOW04RlBQMCs5Y05Qa3Q3TkhEckg2NnkrNTY5MlBMWVZsVCs3WXpvWjVjNndDL21ENnVwbmZFNVhwT3ZwZVR1Nk01K0EvcTRuck41RFNZbFBRMzFXdHR0dSt0dWw5dEY3Mko1U2RPYkNmK0NVLzA3eFhYMElhMjZid1V1dDBkTHBqRkd0bnoyVGRuRm4wZk9CUzd2MmR2eSt4YmEvVldlM0x6N3lJdnJTVWd0d2N1KzNCOURWemRxQXhMU21SZ3V3c2pBWTl2N3c3aFFlLytBWVB2M3BFeGJYR0o3ank5NGl3SlVGL3FrN0g4M3FMTzJqalc5L3A5cUoyWXIyc3Y1SC9UdDEvbFhvaXJxUWxaK0x4VWJselczZ0hBQ0oxL3Z5bjVaMU0zcnZ3c2hkMmRlVE95RTdjSG1FYXNTN1FGL1A2dmtVazVLVFEyRE9FNTVvT285aFF5cFI5UDVKV2xHUDNlSTFTeGJ1dFJxTlZtbjZ4cnpsL2dNK09MZ2NnWEZlUHAyT0hFS0dyeC8rTy9zSEdDMGVxN00rOURYcFUyV1pmWmhMbmk3Sm80Uk5KQzU5SXUyM081S2V6NXJ3cEgzMW4vOGFXZlA1YjA0L2RjUG5iUDIwNzFsSTBWdTNpaWtacCtsRHVnb0lQV3QvajhMZ0o4Yk9zbmxjYzFIaXYxZDNWNnNmL0hWbkcxbkt6NVIvWjlyVlR4ODNvK0JqMTFQYVhOcFpmdGZEMyticjlPZm41MFQrSmJmY0FQbXAzZEs1dVBOZDBHQy92bmsrcHNmWTVab1VRUWdnaHhKV1hrV3hLNDJsT09WTmRScU1SaFVKUmRVTUh4azJiVlhXak1qUEdPemVyL015QmZSVG01ZUlYR2thRHR1MVF1Wm1DNWlWRmhhU2ZUc0l2MUhHZ09yeEZIQzBjMUNOWU5XMHF1UmtaSE5tNGpzTWIxcUl2THJZcXdMeHgzdmYwZS93cGdQOW43NzdqbzY3dlA0Qy9icy9jSlpma3N2Y2lDUW1Cc0VIMkZBUUJSY1d0dExWVmE5VzZaN1ZhMUdwL2RkVFZXa1VCUlNwRGhveUE3TDBTUXNnZ2UrOTFJemQvZjF6eXpWMXVKaVFrd1B2NWVQZ3c5NTJmR3duSisvUCt2TjlNcG45SVloSVVJYUU0czNVTHdsTkh3R3d5SVNwOURKcXJxeng2TG9DbG1hMmxLU29mSmVkTzQrajZkUjZmYXkxNStpem8xR29Jd3lMczlqVldsQU9BVGMxOURwZUx1WTgvaWZXdlBJZk5xOTdFc2xmZVFPNlJRemk3L1dkRWpScU4wWXVXOU9yK1Y1cTE3a2hvY2lxOC9Pd1R3M1FhRGJhODgxY1lEUVlzZlBwNVpuSkxwblQ5T1pmNUtlRVRiT25YMWxwWEM4RHltblJOdk5RVVh0bEtaNTVRaU1YUHZReVpNZ0FzTmhzR25XWGxmbGZRdjY3RTBxTkEzZHhzODloVDZ1Wm01aHlabno5VGNzcGFVMlVGdHYvZmU1QXJBM0RUdlE4NHZWYnFuUG5JUDNZRW1idDJRT2psaGZHMzNRa0FIamVhQm9DeXJFeVVaV1U2M0JjWUcrOHc2Sy9YYWxGdzRoalM1aTNFaE9XV3Y2K3o5MW9TK09JbVRFYlc3bCtZWXhlLzhDclRqNEo0am9MK1pNaVI4MnhuVXFzMFRZTTBFbksxclM0NmdGQ3hBcU1WTVFBQUNWY0FQNEhYVlEvNnN3Q3NpSnlNMjhMR0E3QTAzbjA3ZXlNS09yUGdkU1lESkJ3Qi9BVXl2RDNpTHJ5V3RSNVZtbWFiYTNCWWJEeVR1QWhSRWlVQVM2RDlpOHQ3bVAxcVF3ZTRMRFo0YkE2ZUhuWUxmUGdTYkswNDQzSmNTMFBIOXN2ek85MVl5QVQ5Si9zbk1Oc1ZmQ251anB6czhYVzJWcHhCaTE2TlU0MlgrendaR2lKUzROMlI5MEJ0Nk1DNmtzUFlWM09oWHljZVFrUUtKdWh2amNmbUlrVGtXVU53RVllUEtmNjIyUnhka3dlZWN0ZVRvYmY4QkY1SThRNWpIdjhwNFdiOEtlSG1QbDNycVRPclVhU3F0ZG5XYnREaXk4dDc4VXlpcFZsWHJEUVFEMFJQeGI4djd3WGd2aGVPcDcxeUhCMzNUZEYrYkNvLzZkSDVoQkJDQ0NHa1c4SHhvNUI0KzlnMTVWVTFOeUhqODM4QnNEVDU3YUxUYU1CaXM1aGd1U09hdGxZYyt1NXJ4SXlkZ09qME1iMGVVOFNJa1ZqK3hpcUl2YjF4WnRzV0hGbjNyZE5TUDUvY2R3Y20zWFV2bHIreEN2TEFRSWZIV0R1emRUTkt6cDlsQXZKaWIyLzRCQVZERVJJR1JXZ1lEQjBkVUlTR09hdzNuanh0cHRNYStrblRaa0xvNVFWRmNDakUzdDZRZVB0QTZPVUZvZFFMbHc3K2l2eGpSNkJwczZ5eXRjN2NIcnQwT1g3NTZBTlU1ZVVnTEdVRUpONCtUc3ZSbk5yOEUwNXR0cy91WHZMaTZ3aExTY1hJQll1ZFRrcTRvMjIzSktXSnZPeXp2eXR6TDRFdkVqRUI3eTZLa0ZEYzhzeUwyTHpxVGF4NzRjL29VS3NRa3BpTStVLzhtU25sNHFseHQ5M2h0c1o3YjVSblg4REd0MTlIMHRRWkdMLzhMcWF1djA2anh1YS92WW5hNGtJc2ZPbzV1NTROcm56L2tuM2oyazhmN0YxaWx6dUswTzYvMS9RZGxwaEcxK2RsM2ZOUDJ4emI4N0U3MmZ2MklIdWZKYjR3NTlFbk1HenlWSnY5alJYbDJQLzFsekNaakZqdzFITm9xYTJ4dTRmMVovUGhmLzBiNjE5OUhpZit0eDRTdVRkU1pzOXp1L29nYTg5TzdQdlA1d2lLSDRabHI3N3BzRFJRVHgxcUZRQWc3OGdobk4rNUhZYU9EdHp4MTNjZ2tzblFVRmFLQ3htN0VKNHlBb0V4c2NqcXNZRC8zSTZ0S0Q1L0J2TWVlOHJweWdaaWk0TCtaTWpoc1cwL2xub1RaWmJlS013dzQ0TkwyN0FxYlFVYU85cnhRZTQydE9rMVYzVU1BallQZjBxNEdlUDlMR1ZnZENZRDNzM1pnZ3N0M1ExdWkxVjFXSld6R2E4TnZ3MytBaGxlRzM0N25qajlOVHBNZXVZWUlZY0huZEZTODczZG9NV3FpNXVoTlhidmI5UzE0OFhNZFhodCtHMkk4d3JDdzlFelVOUmVpK3lXOHF2MFRDMnJEWkxrM2IrSVRQRHpyREZUbDROMWwrd2FMa3U1UW84bmFZUWNIcDVQV2d3eGh3OHhoNDlZYVVDZk10WjViTTZBL3B5NE9YaGtyNFA4UGVuN09TdGhtaklKTFBROTA4b1RSK3B6Y2JJeENXTVVNV2pXcVhHMnFYaEE3MGNJSVlRUVFxNU1RMWtwdHYvZmUvQUpEb0V5T2dZOGdSRHREZlVveTg2Q1VhOUg2dXg1U0xZcUtiUHUrYWZBRjRseDE2cjM3YTVsTnB0eFllOXVIRm4zSGZRZFdpUk9tVzUzakNzZjNYMmIwOHhjVjNYWkQ2eTJYeEZ3Mit0dk9TeXBzdWk1bDJFMEdOQmFXNE9teWdvMFZwU2pvYXdFbGJrNXlONjNCeWFqRVRGanh6UE5WSzA1Qy9nRGxycnRjZU1uT3R3M2FzRmlqTG4xTnFpYUxHV1N1SUx1MHNUeEV5Y2phODh2cU1pNWlERzMzZ2JBY1MrRGorKzVIWk5XM0l1Uk55K3kyOGZ1SEJlWHozZGFDc2Fkcmd4d2tWeHVzOTFrTktMNDdDbUVKQTUzK1B4Rk1qbmt5Z0EwbEZ2KzlnMk1qZS9WNm82dXlZVEVtNmE1emJUdmpaREVKRXg3WUNXTy9mZzk4bzRld3VqRnk1QThiU1orL3Z2ZlVGOWFiQW40cDQzcTFUVTlMZS9UWHpwVWxtQjMxL1dYdjdISzRYRzFSWmVoaklxeDJXYlE2OUNoVWpsdFl1eG9ncXl0dmc0NnJSYUxuMzBadm1IaDBMYTNZZnJEdndOZ3ljb3ZPSEdVZVF4WVN2QXNlZWt2K1BXckw1RFFZd0toSjZOZWoyTS9mby9UUDI4RVh5UkdWZDRsL1BleDN5Smw5anlrekpvRGtjejJjNmRUcTNGbSt4YVVaWjVIZFdmSktnNlhpN1I1Q3hBN2RnS1UwVEhRdExaZzJ3ZnZnTTNsWXRwRHYwVlZybjIvT3ExS2hiS3NUSmpObFBIdktRcjZFMEtHRkkxUmgxY3kxNk5OcituMzdHaFBDRGhjK0FzdHM4YXRlalhleXQ2SXZMWXF5SGdpbStOS1ZIVllXM3dJYzRORzRKUDhuUkJ3dUJCd2JIK2tmbHF3QzBXcVdwU3E2dEZtME5oZEF3RCtrYnNOenlYZWl0M1ZtU2hUTjBESTRkbE1EbGpyNzlKaVM4UEc5bXZZZUc3UUNOd1hOUlVmWE5xSzA0MkZMbzlsQVhnOGZqNUN4YjRBTEgwZHZyeWNZWE5NdU1RUFphb0dsNThEYjc0RWZ4bCtPdzdXWGNLR3NtTk9qd09BbFNjK2Q3bi8wOUVyN1ZZRkNOZzhMQXBKWng2dktUN2s5ajVkdmhuL0I4ZzZWeTcxWjFrY05vdUZPVmJsaGlvMVRTNWZJelpZQ0JMNU1PUG9XWnRmWjNiZWtQanpnajB3UkJ2eGVjRWVtd21lQ28xOUxkaGdrWUw1UERuYTcrbHhWM3VpanhCQ0NDSGtlaEUzWVJMYUd1cFFlU2tIQmNlUHdtd3lRU1NUSTNKa09sSm16VVY0aW0zSlNyR1BEMU9qdTB0WHVaRUxlM2JDYURBZ1BHVUVwai84TzhnRDNHZmVXN3ZudlgvYVBGWTFOMkh6cWpjUk0yWTh4aTFiN3ZDY2I1OStIT20zTEVIU3RCazIyNzM4L0ozZWg4UGx3aWM0QkQ3QklZZ2UzYjB5MnFqWG82NjRpR2xZMjErNmFyeTNkd2I5UlZJdlpsOVRaUVhxaW92QTRmRnc0TnYvb3EyaEFXbnpGa0RzYlovMXptS3hQY3FNN291eVRFdi9NZDh3MjNLdmwwOGVoNmExRlhFVGJDYzBWRTJOT0xYNUoxekkyQVdUeVlUMFc1YWc1bkkrVHYrOEVYbEhEbUxFM0p1Uk5IMG1oRmJQMVpIdzFEVGMrLzVIL2Z0a1lKbWdTWms5RDNFVEp1UEl1bTl4ZFAxYUhOL3dQUUJnNFo5ZjZIWEFIK2g3ZVo5ek83YmkzSTZ0dmI1ZmJaSGw3Mk9obCtVMURJenJUcmd6R1kwb09INEVaN1p0UVczaFpjeCs1REdiaHNxSDEzNkwwMXMzSVRBMkRqRmp4aUZtekhoNEJ3YTV2Ri9FaUpHSUd6K1I2ZDBnbEhveFBTWXNaWFdPTW8rN2VBY0c0ZFlYWDNONlRaMUdnMHVIOXVQMGxwL1FWbCtQeUpIcG1QdlluOUJZVVk0eld6ZmorSWJ2Y1hMVEJzUlB2QW1qRml4aVBuOXNMaGVudDJ5RVhCbUEwWXVYSVc3OFJQaUZkNWVlYXFxc3dNL3Z2WTIyK2pvc2VQcDVlQWNHb1NydkVnREFiT3IrTzFmVjFBZ09qd2R4ajBrRjRod0YvUWtoUTg1Z051OXQxV3Z3YXRaNlBCSTdHMnVLRHpJQjBtL0dQK3IwbkRkU0hQL1MyaHNyWTJaZ1pjd003S25Pd2lmNU96MDZoODFpWWFveUNmdHJMOEprdGcvNlJrc0RVSzFwZ3Rxb3M5dm5MNURabEt6NVg5bHhmRmQ4ME9GOXBpbVQ4RVJuNlpndEZhZnczOEpmN1k1SmxvZmhkN0d6d1FMd1l0SVNmRlc0RDlzcUhaY3JZZ0Y0Skc0T0puYXVMTWlveWNLbitUdHR3dFpwUHBGNE9Ya3BTbFIxK1BKeUJpNjFWdHBkSjF6c2h4ZVRseUJBS01mZGtzbmdzVGxZVjNMWTRUMEJvTUZKN3dWWDVnU2xNb0g3TnIzRzZYTnloTTNxenA3cHo1VUlZMzFqNFMrd1RFd1ZxK3J3NUJuWHRSWURoZDc0ZE14S0FFQkJXdzFlT0wvVzQzczFkTFRoM1p3dGR0dDc5andBZ0I4blB3a3VpK04wZjVmMWs1NWtKbGRjSFVjSUlZUVFRbnBIRVJLS1diOXozdkMwcDl0ZmY5dHVXMWZKRUo1UWlKbjNQWXhoTjduTytuWEd1bnhNVmU0bDdQdlA1MkN4MlJoLzJ4MHVtN2FLWkRLNzBqTTl1Vm9wTUJCcWl3b2hsRWdnOUpLQkp4UkMwOXJDTkMzMTdReGV0dFhYNCtmMzNnWlhJTUNLVlIvZzFKYU5PTDNsSjV6ZThoT1UwYkh3ajR5Q2w2OGYrQ0lScGovMFc3RFliRnpJMkFXejJReVQwUWlUMFFpalhnK2pYbytrYVRNZDFxKzMxbHBYaTZ6ZE95R1FTQ0FRaThFVkNNQmlzMUZmWElUek83ZUR6ZUVnT3IxN0VzUmtOT0w0aHU4aGxuc2pidHhFbUl4R2xHZG40ZUt2R2JoODhqaU1CZ01DWStNeDlZR1ZDSWlKQmN4bVhOeS9EOGQrWElkRGExZmp5QTlyRUpLWWpQRFVFUWlNalVkSVluS3ZYa09qd1FDZFdzVk1NdFVYRjRIRDdWMUlVaWlWWXNadmZvL0VLZE94NTR0UDBGUlpnYXpkdjhBM05NeHVZc2hvTUlETjRhQ3Bzc0poZWFMVytsb213Ti9lMkFBQWFLcXFaREx4MVUyT3kwd0hKUXhEMU1qUk50dU9mUCtkemVNeld6ZWpyYUVlM2dHQkVFaWthRytzeDZrdEc4SGhjaEVRRThjYzExaGVocHdEdnlMbndENm9XNW9oVndaZzZ2MFBJM2FjN2FSTTByUVo0QW1GeUQ5MkJJZlhmb3ZEYTcrRk1pb2E4Uk1tSTI3Q1pLZWZGWW1EUnM2OTFWWmZqL0tMV1NnK2V4ckZaODlBMzZHRlRCbUF1WTg5eWRUcEQ0cEx3SUlubjBWTFRUWE9idjhaRjMvTlFNNyt2WWhJRzRYMGhiY2lOSGs0N3Z2Z0U3dHhtb3hHWk83YWdTTS9yQUdIdzhXaVoxOUdXSXFsc1haWFlQL00xazBJVDAyRHRxMFZsMDhldDZ5Q3VJTGVJamNhQ3ZvUEFPc2F4V2ViaXZIR2hRMEFnSEcrc1ZnWWtvNFlhUURUMk5OVjVtNjBWSWtKZnZHSWt3WWhWS3lBaENzRWw4MUd1NzREWmVwNlpEYVhZR2QxcGtkWmtjN0d4R056TUUyWmpJbCs4WWlTS2lIbENxRTNHVkdsYmNLWnhpSnNxenlESnAzSzQrY3U1NGt4UlptSUVkNFJpSlQ0dzRzbkFvZkZoc3JRZ1dwdE15NjFWdUI0UXdFdTlpaGg0cXIrczZOOXJsNDNIcHVMY2I2eFNGZEVJMXFxaEo5QUJpR2JCNFBaaUdhZENpWHFlcHh2S3NIKzJvc2VseUc1a3ZmVTJibHluaGd6QTFNd3dUY09TcUVNWXE0QWRkbzJuR2txeE9ieVU2anJhTFViUjdJOERMTURVekJNRmdKZmdSUUdrd2tOSFczSWJDbkZ0b296THJOcm5Ra1F5akVyTUFWcDNwRUlGdmxBeE9WRGE5U2pXdHVNaXkzbHlLaStZRmZ2dTc5Zm82RkdiZWpBQjVkNlAzdC90UzBMRzRjVkVaT3hNRGdkbitidlFrRjdOYk52WnNCdy9DNTJOZ3JhcS9HWHJBMDJwWWNBNExidzhlQllCYVY5QmM2ek5oUlcrNXdGenJOYnlyQ3g3RGlXaG8wRG04WEN5cGdaVUFybCtMcHduMDB3bndYZ0QzRnpNU3N3QlFDd3MrbzhQaS9ZYlhOTWdpd1l6eVV1Qm9mRlJyUTBBRXRDeDJMVnhjMDIyZXpqZmVQd2VNSjhpRHMvVTgwNk5jNzFjL2taQ1ZlQTJ6b2JPUVBBcG9wVDBEaVlRSEhHT3VqZm41bitDNE83Vng0STJPNy9HZTlhdVFJQWpicmVUM3dRUWdnaGhKQWJSL0wwV1dpdXJzS2tGZmRlY1YzMnM5dTI0T0t2R1dnb0w0Tlk3bzFGejc3a011RHZLZXV5SkwxUmV2NGNMcDg2M3V2empuei9IVW96ejlsdGp4MDNnY200M3ZiQk8xQzN0bURwUzMrQlRCbUFHU3Nmd2FpRmk1Rjc2QUFxY3JKUmRPWVV0TzF0TUJtTmdMbnpMeHNIaVZzeWZ5WEdMcjNkN1ppRVVpbE9iOTNrOEJvaW1SdzMzZk9BVFpDMTRQZ1JORmFVWThiS1I5QmFWNHYxcnp6UDFGY1BqSTNIcUZzV0kzYnNoTzZMc0ZoSW1qWURDWk51d3FWRCszRis1M2FVWGNoRTJZVk1wTTFmMk91Z3YwNnR4cGUvZTlCbVcxOTZSQUNXd1B1S1ZSL2cySWJ2Y2ViblRmaStJQjhQZlBpcFRXK0svejcrVzJiVmluVnQvUzdiLy9HZTNiYnZYM1RmbHl3Z09oYWpGOXRPT3ZVTStodDBPcHovWlp2Tk5pNmZqNmtQckdTK3B3NSs5elhPYnRzQ0ZwdU44SlFSR0Q1ckRxTFR4em9zcCtRVEhJS3hTMi9IMktXM282R3NGSmNPN3NlbGc3L2kwTnJWeURuNEsrNSs1eC85SGdqWHRMWGloNWVlWlZaQnNEa2NoQ1duSUduNkxNU01HZWR3bFlvOElCRFRIdndOeGk2OUhXZTJiVUhXN2w5UWN1NE14aXk1SFJPVzMyVjMvS0UxMytEY2pxMElUUnFPV1k4OEJwbS9rdGtYbGpJQ01hUEg0Znl1SFRpL2N6c0F5MG9FVncySmlUMEsrbDhsOTBWTndSSVBtM0NPOUluQ1BaR1RFUzExWEFQTm15K0dOejhjS2Q3aFdCbzJEaC9uL1lJajlYbTlIbE9NTkFCUEQ3c0ZRU0xiZjhnNUhEYWlKRXBFU1pTWUh6elNvMUlkSEJZYnk4TEdZV25ZV0FqWTlyV3ZaVHdSWkR3UjRyMkNzQ2hrOUlBRmZXY0hwdUx1eU1sMnpZQUJnTS9pUWltVVF5bVVZNHdpQnZkRzNZUU5wY2Z3VS9rSmgxblM3dlRtUGUwcFhSR05KeE1XUU1JVjJHd1BFbmxqZ1dnVVpnYWs0TzJMRzVIVlhBckFVbUxrc2ZpNW1PeHYyNUNKeStFZ1JLeEFpRmlCT1lHcCtQSnlCblpXbmZkb0RCd1dHeXNpSjJOeHlHaWI0QzlnYVZ6YTlSbFlFRHdLR1RWWitLSWdBenFUOHpJZ2pyaDZqVGdzdHNzNjZXWllndTlEemM2cTgvaXNZTGY3QTN2SjA4YW5YYUtsU3R3UlBwSDVXaUdRQXUyV2ZSd1dHN01EVThGamM1QW9DOEV6aWJmZ2J4YzN3ZGhaK3k1QkZvelpnYWsyMS9QbE8xLzJxdUJMbUsvclhXVExmMXQ4RUkwNkZSNk9tUTRXV0ZnVWtnNHBWNEJQOG5mQ1pEWkR4T0hqMGJpNW1OVFpQSGhuMVhtc0xUa0ViNzRFWEJZSFhEWUhBVUk1bmhsMkMvUFoyRk9kaFU4TGRqRUJmeDZiZzNzanArQVdxNUk3QmUzVldIVnhjNTh5K1YyNUsySVNrK1hmcEZOaGV5K3kvQUZMV1owdWhuN0s5SStTS0pFc0QyVWVCd2k5d1dWeFhFNHFLQVhkUWYvNmp2WitHWWNyVjc4b0Z5R0VFRUlJNlM5aWIyL00vdjNqYm8rNzd4K2ZnTU4xM2ZmS056d0NmSWtFVSs1N0NFblRab0l2c2k5M2FpMXNlS3JMVWo1Um85SWg4ZmEyS1gzU0c4RUp3eEE5Mmo3UXpPSHhtRnI2anFUTlg0aUFtRmdZOVhxWVRTYndSQ0lvbzJJUU5hbzc0M3Y4N1hkQ29sREFQeUtLMmVZZEdJUnh0OTNoZm1EV2t3QXNsa2QxOVBraU1SNzYrQXNZOVhwbXBZRFpiSVpBTElhWHI1OWRFRGgrd21Tb21wb3dmTVpzZ01WQzZ0ejVNSFIwSUdIeUZMc2E4dFk0UEI2U3A4OUM4dlJaYUNnclFkR1pVMHd2Z3JEa0ZJOUxGSWxrTXN6ODdSOWdOQmdBc3hsQ3FaZE5PU1pyRTViZmhjQzRCSmZYNC9CNG1IVFh2WWdlUFJhYTFsYTdadFRKMDJlanVhb1NBckVZSStZdDZENnZzeHpVelU4K0MxOEhrd0ZkaXM2Y3hLRTF0alg5RnovL2lrMWd1c3Q5Ly9nRUFrbjMzOHhwOHhjZ1p1eDRHRG82WURJYXdPWlk3bW45K1UrWU5BVkNpUlNKVTJkQXF2QThJOTgzTEJ5VFZ0eUxpWGZlamNMVEp5M2xxNnplYXhhTDViSmZoYWRFWGpLTW1MY0FEV1dsQ0J1ZWlvZ1JJejB1bFNXV2UyUHlpdnN3ZXRGU25QdGxLMkxHakhONDNKaGJseUV3TGdIeEV5Ylo3V056T0ZqdzlITXc2dlV3NkhYZ2NIbDk3bkZ4STZPZy8xVXcwUytoVjhIaFp4TVhlZHcwVXNUaDQ4K0p0K0MxckIrWkFMRW5ZcVdCZURQMURyZjNFWFA0ZUM1eE1mNTg5bHVVcXVzZEhzTm1zZkJzNGlLTTlZMzErUDc5amNmbTRFOEpOMk9pbit0L0dLd0oyRHpjSFhrVGt1U2hXSFZ4YzY4QzJyMTlUNjJsSzZMeFV2SlNsN1hVaFJ3ZVhrNWVpaGZPcjBXSnFoNHZKUzlCaW5lNGl6TXNnZDVIWW1lalZ0dml0dUdtZ00zRGk4bExrT3JtbWwxbUJxUWdVT2lOMTdNMmVKeXg3TzQxR2k0UHcrc3B6ak1ZOUNZamxoLytoODIyajBjLzVORzlyVDJmdEJoNkQ4ZGNwMjNGWHpwWEtBeGxmRFlYVHlZc1lDWnJkbFNkdzRtRzdwcURSck1KZjd1NENlK20zUTJsVUk1MFJUUWVpNStIZitadUI0ZkZ4aDlpNTloOS92eXNBc005K1ZoTkNGUnBtbDJPYlZ2bEdiUWJ0SGdpWVQ1WVlHRkd3SEFVcStyd2M4VnB2Sk4yTjhJNmEvZ0RsaDRBYzROR09MM1dockpqV0ZOOGlIbk1ZYkh4dHhFckVHTTFJZnBMMVRsOFZmZ3I5TDJja0hJblhPeUhlVUZwek9QL0Z1NXoybXZCR2E3VkwxdWVmZ2JkV1I0eHdlWXhtOFZDdU1RUGhlMDFUczhKRVhmL0VsbXRjYnhNTlVFV2pNZmo1em05aGlkbGVBYTZzVEFoaEJCQ0NCazYzTlVVQjREd2xCRjJmUVJjV2ZMUzZ5NzMrNFpGd0Rjc3d1VXhmVG4vMGRVL3VEd3ZNbTBVSXQzVWpZOGNtZTV5djB1c3p0K2tlNW10TFZYNHVqL0k2aDRqRjNRM0RwNndmRVd2N2dYWXYzN2hxV2tJVDAxemNZYXQ1T216UERwdXpCTDNLeDI2QkRtWkhIQ1VXUTRBTW1XQVIzMEhva2FOUWRRbzJ3bWlpQkVqSFI3YjgzdUJMeExETjlRK0VkV2FNaW9heXFob3QrTndoc1ZtT3d5bWg2ZW00ZkUxcm1NYW94WXV4cWlGaTkzZVkrVE50L1I1ZklCbE5jcjQyKzUwdWw4a2t6c00rRnZqOEhqZzhEeUxqeEo3RlBRZllHeXdjRi9VRkFEQXJ1cE1iQ2svaFdwdE03eTRRb3p6aTNONWJvT3VIZnRyc25HdXVRU2xxbnEwRzdRUWNIaEk4QXJHaXNoSmlKVmFHdW13d01MdlkyZmowVlAvOFNqRFVzSVY0TG1reFJCeWVNaHJxOEpQWmNlUjAxb0JqVkVIZjRFTVU1VkpXQkk2bHFtNXpHTnpzREptQmw3Tld1L3dldk9EUnRvRS9GdjBhdnhRY2dRbkd5K2pTYWNDbjgyRlFpQkZ2RmNRSnZyRkkxMWgvNFBOT3ZQLzFlRzNZYVJQcE1OOXp2d3BZUUZUSHh5d0JEMHphaTdnUUcwT1NsUjEwQmgxa0hLRmlKSXFjWlAvTUV4VEpvUGQrUS9xU0o4b1BCNC9EKzk3V003bFN0NVRYNzRVVDhUUGg5bHN4dWFLVTloVm5ZazZiU3ZrZkRIRytzYmlydkNKOE9wczlzcG5jN0VpWWpLS1ZYVk13SDlmYlRZMmw1OUVwYVlKWW80QUkzd2ljSGZFWkNpRjNZMU1Ib3FlanNkUC85ZnBHRmdBbmh5MndDYmdYOUJXalkzbEo1RGRVbzUyZ3hiZVBERkcrRVRpOXZEeENCUmFWb0lreThOd1QrUk4rTHJvMXdGOWpWd0pFZlcrSnAzMWErTk96eFVQanN3TUhJNmJlcXk0dU5vZWlwN09OTUF0VmRVN3JMSGYwdG1FK0c5cEt5RG04REZObVlTR2pqWVVxK29RTHJFczg2enZhRU9adWg0amZhS2dGTXJBWjNNZFRuNkZkcjd1WmdCVldzZEJZMnY3YXkrQ0RSWWVUNWlIZzdXWG1EcjRHVFZaZUNCcW10M3hSck1KTExDWTcwbWoyWVJQODNjam95Ykw3cmgxSllmeGZOSmlxQXdkK0NqdkY3ZXJrUHFxVXRPRVQvTjM0YmJ3OGFqVHR1SmduYVdSa0lETnN5dVY1QXlIMVozMTBoK1ovcEVTZjR6enRYei9hSXc2cGx4V25GZWd5NkIvcU5WRTZMTlY4UUFBSUFCSlJFRlVpN01TWUVJMnIwL2ZYOWJZekI4cGxPdFBDQ0dFRUVJSUlZUU1KZ3I2RDdCRWVRajRiQzdXbGh6Q2o2WEhtTzNOZXJYVE1pd3FZd2UrTFQ2QW5WWG5tWEljWGRTR0RweHRLa0oyU3huZVM3dUhDZDRGaVh3dzNEdmNvMnovZUMvTExPUXZWZWZ3UmNFZW0vQk1wYVlKNjBvT0k2K3RDaThuZDljcFMvRU9SNURJQjFVT3NrU3R5NFRvVFFZOGYyNHRxclhkMmNBYW93NFY2a1pVcUJ1eHJ5YWJHWE4vbVJPWWFoUHdiOWFwOE5mc24zQzVSeENzUlcrcCtYMnVxUmdaTlJmd1l0SVNwcnpPWlA5aE9GeWZpMlAxK1c3djE1ZjN0RXU0eEE5bUFIL1ArUmxINm5PWjdRMGRiZGhSZVJZWE85OVhYbWVkN25SRk5OSTZKMERXRkIvQ2hyTHUrN1dZMURoUW00UHM1akw4WC9vRGtISXR5OWxDeGI2STh3cENmbHVWd3pITURrekZPS3RKbW0yVlovQlY0VDZiRWtjTnVuYnNyYm1BWXczNWVDdjFUa1JLTEVzc0Y0U014TStWcDkyV1VmSGtOVklaTzVEbllJeGRuOCtoaXN2aWdNdjFiQW5qUUpqb0Y4OWt4K3RNQnJ4L2FhdlRMUGRTZFQzK25yTUZMeWN2QTV2RndyS3djZmk4WUEreW1rdVI0aDJPTHk5bklFWWFnSkUrVWVDdzJJaVNLcEhibzJHdWdNMWpnc1oxMmhhUHM5MzMxV2FqcHFNRk9TMFZUR21lWHlvdFA5TktWZlZvMHFuUXB0ZEFaZFRoSnY5aCtIM2NiTERCUWJ0QmkzZHp0amo5V1hhNnNSQ3ZaMjFBdWJvQkxRUFk4TmxnTmxvbUR1dHlJT0VLSVdEejhFRDBWSXp3anNDejU5YTQ3UWZDNnBIMzdxaVI3Nk54YzkyT1EycFZBdXlPOEluTU5iOHAybzhIbzZkQndMWk1CTHY2MldPOU1xSk0zZUQybm4xbkdWMWZ5cVVSUWdnaGhCQkNDQ0drLzFEUWY0RHgyVndVdHRkZ2cxWGcwNTFuejM2SFJwM3J1c3M2a3dIL0t6K09KeE82YTVNbHlrSThMdkdUMDFxQkx3b3luT1pqbm00c3hMR0dmSXozN2M3S1R2VU9keGowRDdVcUhaSFhWbVVUOEhla1ZPVzRURkJmOE5oY3JJaWN6RHp1S212U00rRGYwOFdXY3Z3emR6dGVURjdDYkxzamZLSkhRZisrdktmV2ZxM0p0Z240V3l0UjFXTlhkU1lXQkhjdkhlU3cyTWhxTHJVSitGdHIwTFZqWjlWNUxMTnFPSm9vQzNZWTlPZXh1Ymdyb3Z2MU90MVlpSDlmM3V0MHJHcERCejdOMzRWMzB1NEdZQWw0VC9WUHhFL2xKMXcrUjA5ZW80SzJhangzYm8zZGRsZTE3VDN0QldGOWphZk9yUGFvRWJHbkJyT21mNkRRMnlaUS9PL0xHVTdMYm5VNTIxU01iNHAreFlQUjB3RllWZ2s4ZjM0dEp2c240RVJEQWZoV2pXQmpwWUYyUWY5SXFUK1R3VjNZM3J2WHNhdGhkNGhZZ1ZSNU9IWlVuY1BXaXU2NitDeXdjSC9VVkN3T3RkVENMRlhYWTlYRnphalNOQ0ZBS01jOWtUZGhYY2xoVkZyOTNBa1F5cEVvQzNFNnFkWGY5Q1pMQS9BM1UrL0FjTG1sNXVQelNiZmk5YXdmWFphNjRySnRKNFljbGZmcGFtYnNxU0pWTGNiN3hhRmEyNHc5MVZtWXBrekdNRmt3aG5zN3IwWHB3NWRBMFZtZXFVSFg3clF4Ky9ubUVydnZyNDlIUCtSeDlyLzFKSWVaTXYwSklZUVFRZ2doaEpCQlJVSC9xMkJqK2NsZWhVRGNCZnk3WkhjRzFMb0U5bWpJNjhxYTRrTnVBek1IYXkvWkJQMjdzcjE3MHBrTVRKa0poWXRtb0FOaHZHK3NUZFBlWGRXWkRyUEhIVG5aZUJrWFdzcVlRRjZreEI4UkVqK1VlREFwMGR2MzFOcm1pcE11OXgrcno3Y0orZ1BBRDZWSFhaNXp0cW5ZSnVodlhjN0QybmpmV0hqekxhK1hHY0RYUmZ2ZGpqZXZyUW9OdW5hbTBXdUtkN2pib0Q5d1phOFJzU2RnOC9CYzBtS0lPek8vTTJvdVlIZDFsc3R6T0N3MnpEQmpTOFZwaEV2OE1kRXZIbi9QK1JtRjdUVk1PUmpyU1lNRVdUQlRpcWRMVnhreHdOSXd0emU4ZVdMY0dURUpzd0pUd0dheFVheXFRMDVyQlFCTGMrOG5FbTdHS0I5TG82c2o5WG40S0c4SHRFWTl4RndCM2t1N0IxNDhFZUs4Z3ZEc3VUVm8xYXNoWVBQd2ZOS3RpSlQ0WTA1UUtsWVhIY0NoenJJN0ErMkhraU5JU2xrT05vdUZaSGtvL2hBM0J4L203WEI2UExkSHFhais2RG13dnZRb29xUktIS25MaGRGc1FrRmJOWWJKZ3VFdmtDRkVwSEJZdWllbFJ4bXZLL1ZnOURTSEpkcXNjVmdjbC8wM3JDZEVYQjNuU1I4QlFnZ2hoQkJDQ0NHRTJLT2cvd0F6d3p3Z05hZFpzTlJOdDlaVjNzV2Rkb01XRjF2SzNCN1hzMGEwRjFmazhMajh0bXFtUG55UXlBZDNSMDdHdXBMRFY2WEVROC9nMDg2cWM3MDZmMy90UlNib0R3REQ1ZUZ1Zy81WDhwNDI2MVJ1cjEvYW8veUdKKzlYejJDZnhNbG5ZYlFpaHZtNlJGV0hjZzlMZlZScm1wbWdmNWlUQ1FWckEvVzV2NUV0ajVqQVRMd1ZxV3J4ZWNFZUFKWTY2czYrMTZZcGs3QWtiQ3pXRmgvQzV3VzdzYkhzaE4xbnBVeFZqemE5Qmw0OEVVYjZSSUxEWXR1VUZSdHQ5VDEyc2NkRW96TmlyZ0JMUXNkZ1lYQTYweXpjRERPUzVhSElhYTFBbWs4ay9oZy9IejU4Q1F4bUk3NHRPb2d0RmFlWTg5V0dEbnh4T1FOUEQxdUlBS0VjTHlVdndTdVpQMERHRTBGcjFBRUEvQVV5UEQxc0llWUdqY0NYQmU1WFBBRHVHMEgzek02M2RxR2xER3VLRCtMZXpsNFYwd09TVWFLdXcrYnlVdzZQNzlrZndsRjVueTROdW5hc1BQNlp3MzMvSHZjSTg3MEhBQi9sN29DbTh6VzQxRmFCaGJCTUVJNzFqY1ZHQjVOeDFyMDdzajM0dWUrT2dpOTFtLzNQZ3VmOU42NjBqd0FoaEJCQ0NDR0VFRUxzVWRCL2dGVnJtcGtBVFY5ME5aOE5GU2tRS1BKR29ORHlYNEJJRGdIYnRvTTFsK1ZabmZFS2RhTkhHZGpOZXRzeUVDSXUzK0Z4bTh0UDJnU1diZ3NiandtKzhkaFlmaElINjNJY05nYnRMMUZTSmZOMXUwSGI2OUpCUFZjRmVCTFF2cEwzdEZyYjR2WVlWWTlhNFo2OFh5cERoODFqRWNkeGQzUHIydDZSRW4rUFNzcjBKT081N2tJUFhQbm5maWliR3pTQ3FhbC9OYTB2T1FvRlg0b3hpaGk4YzNFelRHWVRIbytmQnkrZUNPL2xiSEVZVkY0VU1ob2hJZ1dlU1Z5RWYrWHZ3dTdxVEx0anpMQUV0Q2Y0eFVQS0ZTSlpIb3JNempKaEVxNkF5UlRYbVF6SWQ1TXBMdWJ3c1RBa0hiZUVwTnRNUWw1c0tjZC9DdmVpV3RPTUI2T240NWFRZExBQVZHbWE4UGRMVzFHaXFvT1VLNFNJdzRlSXc0ZVF3ME9iUVlQOHRpckVlUVVoM2lzSWo4WFB3d2VYdHVMRjgrc3dJeUFGOTBWTmdZd253bkI1R0Q0WWRSODJsWi9FRDZWSFhXYlVYMm1BZVdQNUNTVElRakRXMXpKNWRsL2tWSlNvNm5HdXFkanVXSjdWQklJWlpyditMSjVxNkdpRHllcGN0ZFgzMWRtbVloak5KbkJZYkV6MkgyWVg5R2V6V0Joak5kSG5hSnlFRUVJSUlZUVFRZ2k1L2xEUWY0QTE5NkhSSklmRnhzeUE0WmdWbUlKWXI2QWUrZnhYVHUxaE1MWm53MDZXazVHY2FTckNOMFg3Y1YvVUZPYVlFTEVDajhYUHhZUFIwM0N3TGdlN3FqTDd0YTU2RjMrQmpQbTZXdFBjNjNJeVBSdlN5dm51QTlwOWVVKzdlQklJdDJ2ZTdNRTU5b0ZPeCsrVnI4REw3YlhjNGJuSWh1NXlKYS9SVUdjd0c2RXo5djlFbHRpcVlhc2pIU1k5L3BtN0hRRkNPV3EwTFhnaTRXWk1VeVlCQUY1TVdvSlZGemVqdzlUOVBadm1FOGswelc0M2FIR3dMc2ZwdFRPYlN6R2hzeG4yZUw5NEp1aWZyb2htTXRiUE5aVTRyV0V2NDRtd0lIZ1ViZzRlYVJQc3IrdG9aVXJ3cFBsRTRxM1V1NWpNZndEdzVrdXdhc1JkVE9OcVYyN3lINGFjMWdyc3FEeUxqSm9zbkdnc3dIMlJVekFyTUFVY0Zodkx3c1pob2w4Q1BzemJnVXVkSllUNm14bkFoM25iOGY3SSt4QWdsSVBOWXVHcGhBVjQrdXkzcU90b3RUblcram01eXZKM3gxSGZpeTVxUXdleW1rdVI1aE9KYUtuU3JqeFppanljbWFTcjBiYjBTeFBmOXk5dHhmdVh0dHB0WHhZMkR2ZEUzZ1FBMkZlVDdiTDAwZnBKVHpJL1J6enQwMEVJSVlRUVFnZ2hoQkRQVWRCL2dQVU1uTHNUSUpRek5hc2RhZEdyVWF0dFFhMjJGVFVkTFZnYU9yWS9obm5GTnBXZlJGWnpLZTZQbW1wVFExckNGV0JlVUJybUJhWGhmSE1KVmhmdDczVXpVRmVzQTRpZVRtWlk2L24rOER4WUxkSGI5M1FvRVhDdXpyZjh0ZndhdVpOUmZXSFFHdmtDbHVBdEFQeFllaFJwM2hIdzVrdVE1aE9KVjRZdncxK3ovOGU4OW5kRlRHTE8yVkp4eXVWN2Nyd2hINytKbVFrMmk0V2IvSWRoZGRGK2FJMTZ6QXJvYmpSN29xSEE2Zm0vaTUyTmlaMlRCb0JsZ21KajJVbHNMRC9CclBRcGJLKzFtekRxNmdYU2s4bHNodHJZQWJXaEEycWpEcUZpQmJnc0RoNktub2I4dGlvVXRGV2pUYS9CSi9rN2Nhd2hINC9GellNM1g0d2drVGRlU1Y2S2gwOTg1dkQ1dWdzd1d3ZWpuVkVaT3ZDUDNHMzQyNGk3d0FJTFhqd1JuazFhaEJmT3JiT1pGTEd1Nlg4bFFYOTNqalhrSTgwbkVnQ3dNRGdkbitUdlpQYk5zVnFSNG1yU3B6K2tla2N3WHhjUHdBUXZJWVFRUWdnaGhCQkNQRWRCL3lGRXlPSGh0ZUczSVVqa3cyeTczRjZEZlRYWnlHbXRRSVc2MFNhVEY4Q1FDZm9EbHJHK21yVWVzZEpBekEwYWdjbit3MnlDOGlPOEkvQnUyajM0cW5BZnRsZWU3WmQ3R2t3bUprZ25kRkxTeHBXZTUvUjhmYTgzMXE5WGRrc1pYczc4WVpCSFJQcXFVdE9FVjdQVzQ2K3BkMERHRXlOWkhvclhodCtHTnk3OEQrbUthTVI3QlFHd1pQbHZxempqOGxwTk9oVXltMHVRNWhNSktWZUlHUUhEa2R0YXlVemc2VTBHSEczSWMzcis1d1c3TVV3V0RBVmZpa04xbC9CTjBYN1U5MWhGMDZwWFkwOTFGcVJjSVdxMHpXZ3phTkdtMTZETm9JWEtvSVdVSzRUSzBJRjJneGJGcWpxYmMyOE5IWVA3bzZhaVRhK0ZEMDlpcys5MFl5R2VPUE0xSG91Zml6R0tHUHhZZG16QUo1MXlXeXV4cWZ3a2xuVCsvSTJWQnVMZXFDbjRiK0UrNWhpK1RhYi93SlU0TzFpYmcvdWpwa0xFNFdPcU1nay9sQjVCZlVjYkFvUnlqUE9OQldCWm9mQnJ6Y1VCR3dPUHpVR2lMSmg1bk5OYU9XRDNJb1FRUWdnaGhCQkNpSHNVOUI5Q0ZnU1BzZ240YnlvL2lkVkYrNTJXck9uWktIS29LR2l2UmtGK05mNVR1QmRUbFVsWUVqb1dBVUk1QU11WVY4Yk1STG02Z1NraGNpV2E5U3FteEk5ZkgwclhLS3dhWkFLd0MxUmViMXIxYXFiRWp5ZTErWW05d2FycDcwaVp1Z0d2WmYySU4xUHZnSlFyeERCWkNGNVB1UjF5cS9mMnUrS0RIcTJDMlZlYnpXU01Md29aamN2eTdrYmVSK3Z6b2U3Uk44SmFxMTZEZDNPMmdBV1d5OUk2cmxaSWRLMTBhTk5yY04reFQyejJiUzQvQmIzSmlMMDFGeHlXeUdyVnEvRjI5a1pNVVNiaWNGMnUwM3YwcDNVbGg1SHVFODJVVUVxU2hZRFA1aklyRzZ5RC9oMERHUFJYRzNYSXFMNkFoU0dqd0dOemNHZkVSSHljdHhOM1JFeGsvbzA0MjFSazE4QzVQNDMzaldQS0diVWJ0Q2h3MC91QkVFSUlJWVFRUWdnaEE0dUMva1BJQkt2eUdLMTZEYjRyUHVpeVJuM1BnUFZRb3pYcXNiUHFQREtxTCtDaDZHbVlIendTZ0tYYS9OS3djZjBTOUM5UjFURkJmd1ZmaWlDUk42bzB6UjZmMzVVTjNlVnllNDJUSTY4UGxab21KdWdmSWxKQXlPRmQxNlY0YmdURnFqcThlZUYvK0V2S2NnZzVQSnZQZEdGN0RYWlYyVGZ2ZGVSb2ZSN3VqNW9LQlYrS0FLR2NtYWdEZ0o4clQ3czlQM2NBczd2Tk1HTmJwZXZWQ2dCd29IWmdTOWhZMDV1TStHZmVEdncxOVE1c0tEMkdUUlVuWVRKMy84UytXcG4rQUxDMThqVG1CNmVCdzJKalJrQUtxalRObUtaTVp2WnZLRDAyWVBkbUFWZ1dOcDU1ZktRK0QrWmVkMWNoaEJCQ0NDRmRab3JkbDV3bGhCQkMzS0dnL3hBU0lsSXdYNWVvNnV3YXV2WTB3aWZDNWY2aHdtQTI0c3ZMZTVHdWlJYXlNNUFZMXlQWTNsZm5ta293V2hIRFBKNFRPQUxmRk8zMytQeXBuWTFRQVVzRDNYTk54ZjB5cnFFcXA3V0NLZG5DWnJFd3lTOEJHVFVYQm5sVTE1WjlOZG40dXVqWGZyL3VOK01mN2ZPNWVXMVZlQ3Y3Sjd3NmZKbE5BOW5WeFFjOERzRHFUVVpzTEQrQmg2Tm4yR3pQYkM2bHpHMG5DdHRyc1BMRTV3NVhRUWlzU29kZGFhWS9tOFhDeklBVTdLKzl5S3drc0ZhamJjSFBGYWR4YStnWXNBQ21vUzVnNmNXUU0wQ05qUUZnbkc4Y0lqcFhPd0RBbnVxc0Fic1hJWVFRUWdnaGhCQkNQRU5CL3lIRXVseVBGMC9rOGxnK204dlVrNzRXbUdGR1hVY3JFL1RudTJtVzZha0RkVG00TDJvS2sxVzdJSGdrOXRkZXRLc0o3c2hJbnlpYnBzTkg2L1BRcXRmMHk3aUdxcVAxZVZnZVBvRjVmSHY0QkJ5dHovTzRDZkpRV1JrZzR2Q2hOZXF2YWtieHZwcHNBRUJXU3luek9mblg2SlVJRW5uRFpEWmoyYUgzZTNXOTlaT2VCQUJVYUJyeDVKbHZtT3U3S28valNyR3FEczE2TmJQeUJRRHVESitFM05aS2o5K3pYVldadUQxc1BGUDZ5UXhndFp0SnRDQ1JOLzQxZW1XZnh1eUlGMC9rY1ZOaloxN1AraEhubTB2NmFVU3VPU3Q3Wk4wdnhGR2czbFBwaW1qY0Z6VUY0V0kvRkxiWE9GMk45RVBwRVV6eVQ3QjUvOVdHRG54eE9hUFA5M2JIVCtDRjM4Zk5ZUjVuTnBjaXY2MXF3TzVIQ0NHRUVFSUlJWVFRend6Tm92QTNxUHFPVnViclNJay9rdVZoRG8vanNUbDRNbUVCZ3EzcS93K21SK1BtdXEwUDc4MFRJMFlheUR3dVV6ZjB5NzNiOUJwc0tqL0pQT2F4dVhobCtESkVTNVV1ejR2M0NzS1RDVGN6ajNVbUE5WVVIK3FYTVExbHhhbzZtOVVNQVVJNVhraGVBZ2xYNFBJOENWZUFoNktuWTFISTZBRWVvWHZwaW1oOG1QNGd2SGpDcTNyZkQvTjI0TU84SFV4d0h1aWV2T3BMVUpmSDVqRC9XVisvTHlzdk9DdzJuazFjWkJQd0JZQmhzbUM4bkx3TUFyWm5UYTZUNWFHUWNyc25IRmtBd3NWK3prOGdUb2s0Zk9icmpqNU1sRVZMbFhnalpUbGVUbDdLdkFjeDBnQ254NXZNWmxUM0tHMlcwMXFCeG83Mlh0L2JFencyQjg4a0xvS3NjNExhWkRiM2FwVVZJWVFRUWdnaGhCQkNCZzVsK2c4aEp4c3Yyd1JWWDB4ZWduVWxoM0MwTGcvTmVqVzhlQ0trZW9kaldlZzRoRXY4a045VzFXOWxjcTdFck1BVVRGVW00bEI5TGs0MVhFWitXeldhOVdxWXpDYjQ4Q1VZTGcvRDh2Q0pOcG12R2RYOVYxTG14OUpqR09FZGdRUlpNQUJMYmY5MzArN0IzcHBzSEtyTFFiR3FEaXBEQnlSY0FTSWwvcGpzbjRnWkFjazJLeXMrSzlpTmFxM252UUN1WmY4dTNJdS9wOTNMdkIvRDVXSDRPUDFoL0Z4NUdtY2FDMUdqYlVHSFNROFpUNHdvaVJKakZOR1lxa3lDbUN2QUQ2VkhCbTNjTXA0WUsyTm00Q2IvWVFBQUtWYzRZQ3N6UXNRSzl3Y0JrSFpPUEdpTmVvL1A2WW5MNHJnOXQwMnZjZnBjV1FCK0Z6dWJXYldpTW5RZ28rWUNGb1drQTdBRThsOU1Yb0svWnYva3NyWjh1TmdQZjA1Y0JEYUxaYlA5OTNGelVLRnBSSjZUREc2VlFZZWRWZWRkanQ4VFhjMlI5U1lEOWxwTnJQUkZ2Vzd3RzNLTE9kMFRhVnFUNTBIL2NJa2Y3Z3FmaEhGK2NiQitKK282V2xGck5URnNUY1lUNGFYa3BYWTlTdElWMFhocTJBTDhNM2NIREdaanI4YnZpb0l2eFhOSmkyM3V0Nm44QkFxdjg1NG9oQkJDQ0NHRUVFTEl0WUtDL2tQSVQyVW5NRTJaeEdUTml6bDhQQnc5dzY3R05nQzBHN1Q0Uis2MmZpMnJjU1Y0YkM2bUs1TXgzYXA1cERPbkd3dXhvK3BzdjkzYllEYmlyOWsvNFpYaHk1Z2dGSWZGeHV6QUZNd09USEY1cnNsc3huOEs5OXBrYjEvdkt0U05lUC9TVmp5WHRBaGNsaVhMM0pzdnhyMlJOK0ZlcTFyZ1F3VUx3SXlBRk53Zk5jV203SldjSjBhbHBtbEE3dmx4K2tPOU90NmJMKzcxT1YwQ2hISzM1MjRvTytad0pVcFh3TC9yYzI0MG0vRGVwUzA0MzFRQ3M5bU14YUdXU2NSVTczQThtM2dMVmwzYzdMQlhTSkRJQjYrbTNBWnhaM2E2MXFpSDBXeUNoQ3NBajgzQlM4bEw4VnJXZW9kbHMxcjFhbnhXc0x1M1Q5dE9WOUJmYTlUM3kvVUdtOHpxczZweFVENnI1K1JLcU5nWGQ0WlB4RVQvQkp0Z2Y3Tk9qUTFseDdDejZyekR3SDJ5UEJSL2pKL1BsRTREZ0NwTk00SkUzZ0NBeWY3RDRDdnd3ajl6dDZORzIrTHgrT2NGcFNGSTJMMmFUTXpoUTIzVVFjamg0WjIwdStIWDJSQWNBTTQzbDJCTnlmVy9Vb29RUWdnaGhCQkNDTGxXVU5CL0NHblJxL0Y2MWdhOGtIeXJYWmtPYTlYYVpxeTZ1QWxWbXFHUm1kNlZSZTlPaDBtUHplV25zTDcwS0V6bS9xM0YzbTdRNHVYTTczRm4rRVRjRWpLYUtabmlTcW1xSHA5ZjNvT0xMZVg5T3Bacndhbkd5M2pwL1BmNFkveDhqekxVelFBTzF1WmdWMVhtZ0k2TEJkdEFhSmpZRjQvRXprYVNQSlRacGpYcThYM3BZZVMyVlE3b1dJWTZOb3VGUDhUTndjeUE3b210ZjEvZWkvTk5sbHIyM3hUOUNoKytCRk9VaVFDQTBZb1kvQ25oWm54d2FadE5MNFFRa1FKdnBDNkhnaThGWUprSSsvdWxuMkV5bS9ISzhLVmdnUVVaVDRRM1UrL0FhMWsvWHRQWjNCK1BkajI1d3UyblhpTUFFRzFWaXNkUjNYOWZmbmZRM0ljbndZZnBEOWg4L2xXR0Rtd3FQNEd0bFdjYzltVGdzYm00TzJJeUZvV20yNXkzcGVJVXZpN2NqNGVpcDJOaHlDZ0FRS0lzQlA4MzZnSDh0M0FmZGxkbnV1eUV3UUp3YjlRVXU1NHhMeVl2d1Y4dS9BOWFveDZyaS9ianlXRUx3QUlMT2EwVldIVnhVNy8vVENlRUVFSUlJWVFRUWtqZlVkQi9pQ2xTMWVLSjAxOWpkbUFLeHZyR0lVTGlCekZIQUsxUmh4SjFQUTdYNVdKUGRSWTZlbEV1WXFDdFBQRVpKdmpGWTZSUEZLSWsvdkFWZUVIQTVrRm5NcUJWcjBhSnVoNlp6U1U0VkhzSnpYcjFnSTFEYnpMaTIrS0QyRkp4R2xPVmlSamhFNGx3c1Iva1BERzRiRFkwQmgxcU8xcVIxMWFGby9WNU9OOVVmQlhid0E0OWVXMVYrT09aLzJLY2J4d20rTVVqVmhvQVg0RVh1Q3dPTkVZZDJnd2FsS2pxY2FtMUFvZnFMcUcrWStCTHBzaXRzcU81YkE3K01lcCttekpNWjV1SzhGbkJIdFQySW1PNUw1WWMvTHZML1J3V0czOGJjUmRUWHV1MXJQWEliQzd0MVQyNm10VldhQnJ4MkttdmVuV3VqQ2ZDbjRmZFl0T0krcHVpL2ZpbDZoenoyQXhMbndCdnZnU3BuY2NGaXJ3aDRRclFidEFDc05UOGZ6N3BWc2l0ZW5KOFhyQWJweHNMQVFCZkYrN0hnOUhUQUZqS0tiMlZlaWMrenY4RmgrdHllelhlb1NKRTFMY1NUTDBWS1BSR3N0VkVWYTNXdml4UFY1a3F3RGJyMzJnMjRaZXFjL2loOUNqYUhKUjBZc0dTdlg5UDVFMDIyZjFHc3duL0xmd1YyeXJQQUFEK1U3Z1h6WG9WN282Y0RCWllFSEo0K0gzY0hNd1BIb2wxSllkd291R3kzYlc1TEE3K21ERGZabXdHc3hGY0ZnZko4akNzR3JFQ254ZnN4c0c2U3hCekJSZ21DOEduK2J1dXFGRXhJWVFRUWdnaGhCQkMraDlMcFZKZGszSFB1MC8vYTdDSFFBanBaMU9VaVhneVlZSGQ5bmFERmw5ZDNvZDl0WjZWWWVvS3FBUEFVMmRXbzBoVjIyOWo1TEc1K0dQOFBFenVESXdXdEZmajJiUGY5WG9DcWE5Qi8zaXZJUHc1OFJhYjFVQ3JpdzVnWS9rSmg4ZUxPWHk4TmVJdVZHbWE4SCs1MjVrQTdWUmxFaDZObTh1c2lqRUQrTEpnRDNaWVRSd0F3QjNoRTNGbnhFU2JiWnZMVDJGTnlVSG9UZjFYSjc3cjlXalRhM0Rmc1UvNjdicnJKejNwMGNxZm5oeE4vRVJMbFFnV0tWQ3JiVUZ0Unl0YWRDcTc5MzJZTEJpL2o1dGowd0Q1bWJQZm9hQzkydVk2YjZYZVpkUG5CQUNPTmVSamRkRUJWRGtwVzVYcUhZNTdJNmNnMWl2UVpudVZwZ2tmWE5wbWM0OHVLZDdoZUNwaEFiejVFcHZ0QmUzVitLWHlIQTdYNTBKcjFFUE1GZUQ1eE1VMkUwa1pOUmZ3djdKamVEUDFUdmgycmdReHc0d0x6V1U0M2xDQS9MWXFOT2xVYU5hcllUQVoranlKeW1WeHdHV3p3V056d1dWMS83OVIxKzV3bFVOZnJFbi9RNzljaHhCQ0NDR0VFRUlJR1V3U2lZVGwvaWpLOUNlRURCRlNyaEFySWliYmJUOVduNC9QQzNZUDZDb1JUM0JaSEV6MlQ4Q2RFWk1RMEpsaHJUWjA0S1BjWDY3S2loRWhoNGNWRVpPeE1HUVVVODdGYURiaDAveGR5S2h4M2hoYmJkVGhsY3dmb0RKb1lZWmwwdUxCcUttWUh6eVNPY1p5bmQzSXFNbXlPNytyZWJOMTRIOXg2R2lNVmtUajQveWR1TlJhMFUvUGNPQzVXOEhoYm9MQWh5L0YwOE1XTW85TlpqTzBKajIwUmgxMEpnTzhlUks3UUg1dWE2VmRNTDVTMDRScWJUTWlKZjRBZ0JKVlBUNHYySTBjQjY4bG04WENSTDhFM0JvNkJqRldKWU82N3Y5TDFUbDhXM3pBYVhBOHE3a1VmenJ6RFZiR3pHQW1xZ0FnVmhxSXgrTG40ZUdZR2ZpeUlBTkNEczhtNEwrajZoeStMTmdETXl3cldmNDg3QlpFU3Z6QkFnc3AzdUUyeDFxUHgyQTJ3bUEyd1dBeXdtZzJXUjZiVEFETTRMSTVsZ0IvVjJDZnpXYjZpamk2MXNvVG4vVmIwSjhRUWdnaGhCQkNDTG1SVU5DZkVESWs2RXdHR0t3eXg5c05Xbng1T1FNSGFuTUdiVXpSVWlWaXBZRVk3aDJPVVQ1Uk5yMHJHblh0K0Z2MkpwU3E2Ni9LV082UG1vcDVRV25NNDNhREZ1OWMzSXdMTFdWdXorMHE1eE1xOXNVencyNUJ1TVRQWnQvZmMzN0crZVlTcCtmL1VIb0VkUjJ0K0VQY0hLYmNVb2hZZ1RHSzZHc3E2SCtsaXRwdFY0eXdXU3lJT1h5bUFYSlBUVG9WL2k5M3U5MTJyVkdQdDdKL3dydHA5K0JjY3pFK3pkOE52Wk1TT2M4TVc0VHhmbkYyMjdOYnl2SHZ5eGtPbXl2MzFLSlg0LzFMVzVGUmN3Ry9qWm5GTlBrRkxCTVFSeHZ5WURaYkpuWmtQREYyVldjeUFYL0Ewdno3NmJPck1UZHdCT1lHcFNIQzZ2TmpqYzFpZ2MvaWdnOEFWOWdlSWJPNUJFMDYxWlZkaEJCQ0NDR0VFRUlJdVVGUjBKOFFNaVRvVEFaOGtMc043NmJkamN6bVVueVV0MlBRZzM0amZhSndUK1JOTnR2MEpnTjJWMmRoYmNraHFCdzBhQjBvcTRzT0lGa2VoakN4TDdKYnl2RFAzQjJvNjdDdkZlK0sxcWlEd0NvVHZWUlZqM2R5TnFQU1NUa1phM3RyTHFCYTI0eW5FaGJBVitDRnd2WmFyQzA1M092bmNTMXIxTFZEYmRRNURmSjNhZEdyY2FqdUVuNHNQWVlXSnl0VTZqdmE4TXk1NzlEZ3BsZkc1NWYzSU1ZcmdDbm5WS0txeHcrbFIzQzBQcS9YNHovWFZJekhUMytGV1lFcHVEMXNQSVFjUHQ3TjJjSmswMjh1UDRVSWlUOCt5OTl0dDNyRlpEWmpSOVU1N0tnNkIzK0JERW55VUNqNFV2andKUkJ6QmVDeE9PQ3cySjNaL0pZTWZnNmJEUzZMRFE2TERUYUwzZDFBMmd6bWErdjdtTTNkTGFhM1Y1N3Q5Zk1qaEJCQ0NDR0VFRUtJQmRYMEo0UU1LVEhTQUJTMjExeFJ5WnorcXVuUEF2Q1hsT1ZJa29jaXY2MEtSK3Z6c2IvMm90TkFibTk4TWZhM0FJQnFUVE5lelZydjBUbGhZbCtNVnNSZ1Uvbko3Z0JxTHdVS3ZmRk8yZ29jckx1RWI0b09PTTB3ZDBiS0ZlSjNzYlB3djdMakhtV1plMnFnYXZxbmVJZUQzVmtPeWRWcWh0N2dzN2tRY25nUXNIbmdzUzNCYmc2TERaUFpqRGFEcHQ4bnEySzlBdkc3MkZuWVdIWUNSK3Z6K3FXY0ZJL05SWkRJRzZXcTdwVXFmRFlYUnJNSlJyT3BIKzR3dEZCTmYwSUlJWVFRUWdnaDF3TlBhL3BUMEo4UVFsd1Fjd1V3bWt6b01GMC90Y1hGWEFIVVYzR1ZnaWU2U2llWnpXYW9qYnBCSGcyNTNsRFFueEJDQ0NHRUVFTEk5WUFhK1JKQ1NEOFlhc0h4L2pBVW45UFZMSlZFQ0NHRUVFSUlJWVFRY2oxakQvWUFDQ0dFRUVJSUlZUVFRZ2doaEJEU1B5am9Ud2doaEJCQ0NDR0VFRUlJSVlSY0p5am9Ud2doaEJCQ0NDR0VFRUlJSVlSY0p5am9Ud2doaEJCQ0NDR0VFRUlJSVlSY0p5am9Ud2doaEJCQ0NDR0VFRUlJSVlSY0p5am9Ud2doaEJCQ0NDR0VFRUlJSVlSY0p5am9Ud2doaEJCQ0NDR0VFRUlJSVlSY0p5am9Ud2doaEJCQ0NDR0VFRUlJSVlSY0p5am9Ud2doaEJCQ0NDR0VFRUlJSVlSY0p5am9Ud2lWQm5iS0FBQWdBRWxFUVZRaGhCQkNDQ0dFRUVJSUlZUmNKeWpvVHdnaGhCQkNDQ0dFRUVJSUlZUmNKeWpvVHdnaGhCQkNDQ0dFRUVJSUlZUmNKeWpvVHdnaGhCQkNDQ0dFRUVJSUlZUmNKeWpvVHdnaGhCQkNDQ0dFRUVJSUlZUmNKeWpvVHdnaGhCQkNDQ0dFRUVJSUlZUmNKeWpvVHdnaGhCQkNDQ0dFRUVJSUlZUmNKeWpvVHdnaGhCQkNDQ0dFRUVJSUlZUmNKeWpvVHdnaGhCQkNDQ0dFRUVJSUlZUmNKeWpvVHdnaGhCQkNDQ0dFRUVJSUlZUmNKeWpvVHdnaGhCQkNDQ0dFRUVJSUlZUmNKeWpvVHdnaGhCQkNDQ0dFRUVJSUlZUmNKNjdab0wrUXd4dnNJUkJDQ0NGa2lLUGZGd2doaEJCQ0NDR0UzR2l1MmFDL2tpOGI3Q0VRUWdnaFpJaWozeGNJSVlRUVFnZ2hoTnhvcnRtZ2Y3cDMxR0FQZ1JCQ0NDRkRIUDIrUUFnaGhCQkNDQ0hrUnNNZDdBSDAxWUxBa1RqWWtJdDZYZHRnRDRVUVFnZ2hRNUFmM3dzTEEwY085akFJSVlRUVFxNTdHV3JqWUErQkVFTDZaS2FZTTloREdCRFhiS2EvaU0zRGJ5S25EL1l3Q0NHRUVESkUvVFp5Qm9Sc3F1bFBDQ0dFRUVJSUllVEdjczBHL1FGZ3VGY29Yb2hmQkQrKzEyQVBoUkJDQ0NGRGhCL2ZDeS9HTDBheVY4aGdENFVRUWdnaGhCQkNDTG5xV0NxVnlqellnN2hTR3BNZTI2clA0blJ6RVdwMXJkQWE5WU05SkVJSUlZUmNSVUlPRDBxK0RPbmVVVmdRT0JJaXl2QW5oQkJDQ0xscXFMd1BJZVJhZGEyVjk1RklKQ3hQanJzdWd2NkVFSEtqYVdscFFXRmhJYXFxcWdBQVFVRkJpSXFLZ3JlMzl5Q1BqQkJDQ0NHRUVIS2pvYUEvSWVSYVJVRi9RZ2doUTQ1R28wRnhjVEZLU2twZ05Cb2hrOGtRSGg2T2tKQVFjTG5YYks5MlFnZ2hoQkJDeURXRWd2NkVrR3NWQmYwSklZUU1XUWFEQVJVVkZTZ3RMVVZyYXlzNEhBNkNnNE1SSGg1TzJmK0VFRUlJSVlTUUFVVkJmMExJdFlxQy9vUVFRcTRKTFMwdEtDMHRSV1ZsSlF3R0EyWC9FMElJSVlRUVFnWVVCZjBKSWRjcUN2b1RRZ2k1cGhpTlJpYjd2NldsaGJML0NTR0VFRUlJSVFPQ2d2NkVrR3NWQmYwSklZUmNzM3BtLzN0NWVTRWtKQVRCd2NFUWlVU0RQVHhDQ0NHRUVFTElOWXlDL29TUWF4VUYvUWtoaEZ6enVyTC9LeW9xME5qWUNBQlFLQlFJRGc1R2NIQXdlRHplSUkrUUVFSUlJWVFRY3EyaG9EOGg1RnBGUVg5Q0NDSFhGWTFHZzhyS1NsUlVWS0N0clEwc0ZndisvdjRJQ1FtQlVxbWsrditFa0d0TzE4Um1ZMk1qT2pvNllEUlNBSUlRUXNqUXgrRndJQkFJb0ZBb0VCSVNBZzduMmdwQUFSVDBKMWZQeVkwYkVKbzhIRUh4dyt6MnRkWFhJL2Z3ZnNTTm53UjVRS0RiYTZtYW03RG1tVDloeHNwSEVEdHVndFBqS25JdVl0c0g3MkRweTMrQlgwUmtyOGQ4ZU4yM09MMWxJLzY0N2llUGptK3NLRWZscFlzWVBuT08yMk0vdkdzcGZJSkRjTy83SDdrOU5tdjNMeWc0Y1F4VEgxZ0pSVWlvM2Y3NmttSWMvTzVyakZwNEt5SkdwTG04Vm9kYWhjOGZ2aGNyUC8wSzRpc3NIMnpVNjJFeUdjRVRDRjBlVjNPNUFMVkZsNUV5YXk0QXdLRFRnY3ZuWDlHOWdlczM2RThSSFVJSXVVR0pSQ0xFeE1RZ0ppWUdiVzF0cUtpb1FHVmxKYzZlUFFzdWw0dUFnQUNFaElUQXo4OFBMSlpILzZZUVFzaWdhV2xwUVg1QkFkUlNPWXdoVVRDTHhEQ3oyWU05TEVJSUljUXRsc2tFdFVhTjFzWTYxSjQ3aDdqWVdNamw4c0VlMXFCcXJxNkNkMkRRWUE5alVKbk5acHo0YVQwdVpPeUdwclVGaysrK0gybnpGdzcyc0FaVmJlRmxIRjIvRmlOdnZzVmgwRC8vK0JFYytYNE5BbUxpUEFyNm0wMG1hTnZiWU5EclhCNW5NaGlnYlcrRDZTb2xsQno0NWo4b3pUb1BvOEdBRVhOdjdwZHJObGFVNCtCM1h5Tml4RWlIQVg4QU9QejlkMmdzTDBOSVlsS3ZyMjgwR05CYVcyT3pUYVlNUUh0RHZkUFh6U2M0QkNhakVUKys5Z0pFTWprV1Bmc1NXQzUrZnk4OGZRSW5OMjVBeXF5NXVQanJYaHhkdnhZemYvTjdSSTVNNy9WNGJ3UVU5Q2VFRUFJdkx5OE1HellNQ1FrSmFHcHFRa1ZGQmFxcXFsQlJVUUUrbjQrZ29DQUVCUVhCeDhjSGJBcWlFVUtHbUphV0Zsekl5NGN1SWdZbXFXeXdoME1JSVlUMGlwbk5obGtpaFVraVJWdDdLeTdrNVdONGZOeU5GZmczbTFGVFdJRENVeWRRZU9vRUdzckxQTTZLL3ZDdXBSN2Z4dE5yRGdVbmYvb1J4emY4QUM5ZlB3eTdhU3FFVXEvQkh0S2d1L2hyQmxnc0ZsS2RCTUlMamgrQnhFZUIwT1FVbDlkcHFxd0FBS2hibWkzL2IycGl0am5TMWxBUEFHaXRyd1ZQYU1sR1ozTTRIazBzOU1XY1I1L0ErbGVleC81di9nTU9qNGZoTTJaZjBmVzA3ZTNZOXNFN01PaDB1SHp5dU4zM0RGOHN4b3lISDBISnVUTUFnSC9kZjZmRDY3ajYvbW10cmNHM1R6L09aT3ZyTzdTNDkvMlBzT2x2YjZDdHZzN3A5ZGdjRGhLbnpzRCtyLytOQTZ1L3d0UUhWbnIwbk1KVDA1QnpZQysydlBzV1JzeGJnS24zUCt6UmVUY1NDdm9UUWdoaHNGZ3NLQlFLS0JRS0pDY25vNjZ1RHBXVmxTZ3ZMMGRKU1FtekFpQWdJQUQrL3Y1VUFvZ1FNdWlNUmlQeUN3b280RThJSWVTNllKTEtvSXVJUVg1QkFVYW1wVjJUcFg3NjRqOS9XQWxWYzFPZnprMmRNOS9tOFlXTVhUQVpqWGJicnpVWDl1NEdBTno2NG12d0NRNFo1TkVNcnV4OWV3QUF1WWNQUXFZTVFIbDJGc3F6c3dBQXZxSGhDSXlMUjFObEJhcno4eEFRRTR1ejI3YllYVVBtcjJSSytIejc5T00yK3c2dFhZMURhMWU3SGNmMmY3ekhmTzNsNTQ4SFAvb2NBTkJRVnVyeVBHMWJtMGZIaWVWeWlHUnlpT1hlV1BUc1MvamhsZWV3NzkrZlFSa1ZEV1ZVak52eE9hSnBiY1htVlc5QTA5cUtaYSsrQ1hWTE0vWjgvZ2xtL3ZaUkJNYkdBYkJNZ3V6NDhIMUVqUnFEcVE4OGpQTTd0NlBvekNuTWUreEpDTDE2TjluMCs2L1hBdWllakZ2KzVpcG9XbHJnRnhHSmhySlNySDMrS1R5K1pvUE5PU1BtM295cXZGeWMzN2tkL3BGUlNKbzIwKzE5cEFvRmxyNzhCZzUrOXpWOHc4SjdOY1liQlVWckNDR0VPTVJtczVrQXY5Rm9SSDE5UFdwcWFsQlRVNE9LaWdxdzJXejQrZmtoTURBUUFRRUI0UGRETFQxQ0NPbXRpb29LcUtWeUN2Z1RRZ2k1YnBpa01xaWxjbFJVVkNBOC9NWUlaZ2trRWlUUG1JWFljUlB4NDZzdlFOK2g5ZmpjYVEvK3h1Wnh6djU5TUJtTmR0dXZOZTFOamVEd2VEZDh3QjhBTXI3NEYvTjFoMXBsOHpodC9rSUV4c1hqUXNZdUFKYTY3eldYQyt5dUVaazJpZ242ZDJXc3R6YzI0S3RIZjRNNWp6NkJZWk9uT3IxL1dWWW1Ocjc5T3U1ODZ6MG9vKzJENzJ1ZS9aTkh6OFBkY1dPVzNJWUp5MWNBQUJTaFlaajl5T1BRdHJmMU9lQnZOQmp3dnpkZWhrR253N0pYMzRCdldBUUFvSzY0Q05sN2R5TnUvRVN3V0N5b21wc1FNaXdKY3g5N0FueVJHQlB2dUJzdE5kV296TTJ4S3ltbGJXK0hwclVGT28wR0FOQmNVNFVPdGNycEdISVBIVURscFl0WStPY1hMRFg0ZVk3akJ0TWYvaTJxY25OUW1ua09TZE5tb3VqTUtidGpXcXFyQU1CbVg5andWQUJBWlc0T2doTVNlL0hxWFA4bzZFOElJY1F0RG9mRFRBQ1l6V1kwTlRXaHBxWUcxZFhWeU16TUJBQW9GQW9FQmdaQ3FWUkNJcEVNOG9nSklUZUt4c1pHR0VPaUJuc1loQkJDU0w4eUt2elJWRmw4d3dUOTcvbjdoNE42ZjVQUkNQWlFXMVZoTm9QTkhyZ3hEY25uYktYbitJYlBuSU1KZDZ5d09lYkwzejRBQU9oUXRlUEMzdDJJSFRzQjgvNzRsTjIxUG52b2JuQzRQS2YzMnZYSlA3SHJrMy8yZWF4TFhuemQ2Yjd5bkFzNHVkR1MyZTRUSElKcER6aWZqSklwbFRhUFhUVVg5Z1NIeThXY1B6d0JtVktKNG5ObnNPYlpKMjMyZjdSaW1jM2p6eDY2eCtaeDRha1RFSHA1MlV5SVhQdzFBNGZXZk1NODN2RDZTd0RBTkJMdVdTWkowOVlLb1plTStWb2tjNXlvSXhCTHNQek5WWkQ0S0FBQVA3LzN0dFBuNVdpZk1pb0dkNzc5bm9PamIxd1U5Q2VFRU5JcjFpV0FFaE1UMGRiV2h1cnE2djluNzY3RG83cTJCZzcvUnBMSnhGMGdnZUFPd1IxYXJNV0xWR2lCVW05dmV5dGYzZTNTVzdsMWc3clFscllVbCtMdUlZUUFDUktJUXR4bElpUGZIMkdtR1dZbVFnSkIxdnM4ZVRwejlqN243RE1rS2F5OTkxcWtwNmNUR3h0TGJHd3NIaDRlQkFVRkVSZ1lpTGUzdHhRQ0ZrSmNOT1hsNVppMHJrMDlEQ0dFRUtKUm1iU3VsSlhWZmJXN3FMdFBaa3pGU2VQQ3ZmTy9ZOHYzM3hDL2R4ZVZaV1ZXK2NxekVoT0lXYmVHMU5nakZPZGtvMVNwOFc4WlRwL0pVMmpWcTYvZDZ6M3c3YzlFTHYyTG8xczJVSktYaDJkZ0VIMXZta2FuWWRkYjlUKytjenN4YTFlVGxaeUlBZ1hlSVNFTW5qR0xGdDBqTE5jenF5d3ZzN3l2UHI2TVV5YzV1SG9GWjQvRlVscFFnTE5XUzJDck5uUWZNNWJXZmZwZDBETlhmNDREeXhjVHUyVVRSVG5aZUljMFkrRE5NMmpUYndDNm9rSjIvYmFBMDVIN3FOQ1Y0aDBjUXArYnB0Tmg4RkNiZTZiSG55Qnk2VitjUFI1SFpYazVuZ0dCdEJzNG1ENlRwcUkrYjVkNFhjYW5kblpHNjJFL1lCeTFjaG1WNWVYMG5UTGQ3a1NHeVdoRVdVTnEyaUczejZaVjc3NE8yOU5PSEdmRC9NOGN0b2QxNjI3M3VLR3lraTAvZkkyTHU3dGxoYnkrc3R6bWU2ZzZYV0VoQm4ybDViMnppeFpuMXd2L3UrNzVPeFB1L2ZLN09wLzd6VU4zMnh6ck5XRXl2U1pNSm5iTFJqYk0vNXg3di93T1YyOXZTN0QvL05SSlpVVkZsaiszb3F4TVBQd0RITjdQSFBBSHVQdnpyNjNhTWs3SHMrcjlkK3kyUWRVRWg3QW1uNGdRUW9nRzhmRHd3TVBEZzNidDJxSFQ2VWhQVHljakk0TlRwMDRSSHgrUFdxMG1JQ0NBZ0lBQS9QMzkwV3ExVFQxa0ljUlZ4R0F3WUpJQzQwSUlJYTR5SnFVU2c4SFFwR000ZmZvMFI0OGVKU01qZzhyS3locjd0ci96L2tzMHFzYXo1YnV2U0kwOVN2dUJReWpNenJScVcvclc2MVNXbDlHc1kyZkN1blNqSkQrZnhPZ0RySGp2djB4KzdtVmE5dWhwYzcyTlgzMU9hdXhSV25TTG9EQTdrNVRETWF6LzhsTTBybTZXUUh6a3NzWHNXcmdBRjNjUDJwMWJ4WjEyNGppWkNhY3RRWDl6TFlLWWRXdFFxbFIwSFRuRzZqNkgxcTVtMjQvZmdrSkJXSmR1aFBmc1EwbGVIc21IbzBrK2ZJamVrNll3ZU1hc2VqK3oyZm92UHlFejRUUmhYYnVUbDNhR00zR3hyUHJvUGNiLzN6UHMrbTBCQnIyZTFuMzZVWlNkUmZMaFE2ejk3RU0wYm02RVIvU3lYT1BvNWcxcyttWWVLaWNud2lONm9YRjFJKzNFTWZiOTlRY3BSMktZK3RJYmRvTzBkUm5mK1F5VmxaeU8zRWVIUVVNSUNMZS8rOU5nTUtCeXV2UWgwRDJMRnFLdktLZmowT3VJWHJPU1BqZE5aL08zWDlHOFl4ZUhnZndWNzcxRmV2d0p5L3VJc1JNWU52dHVTdlB6N1FiaG9XcDF2YU9DMXVjWDM2MXZqbjVIa2c4ZnF2Ris1dkhvaWdyeENXa0dRR2JDYVpzL28xUDc5MUtjbTJONTMrTmNrV1ozWHovTE1aUFJ5UDdGZjFyZVYyOFRqa25RWHdnaFJLUFJhclcwYXRXS1ZxMWFVVmxaU1haMk5sbFpXV1JsWlpHV1ZwVi96ODNOamNEQVFBSUNBdkQxOWIxbWlwTUpJWVFRUWdoeEpTZ3JLMlA3OXUzRXg4Zmo0K05EZUhnNG5wNmVOZTdlTGJ5RTQyc00rb3B5Y2xKVG1QbS9qM0hTdU5pMDk3aHhQTjNIak1YRjNkMXk3TWpHZFd6NlpoNVJxNWJaQlAwcnk4c296TXBrMXZ1ZldsYXg3Lzc5Ri9Zdi9Zdm92MWRaZ3Y0SFZ5MUhvVkJ3K3pzZldBVXVTd3Z5TGEvTnRRaGkxcTFCcFhheXFrMlFmdklFMjM3OEZvMmJHemM5LzZyVkt1Nzg5RFFXdi9reUI1WXZJYXhyZDFwMDYxR3ZaelkvUjFsUkVYZTgrNUZseGZ5T1gzNGthdVV5MW56MFA0TGF0R1BLaTY5Wm5uSHZYNyt6ZDlIdnhLeGRiUW42WnlVbXNQbmIrWGdGQmpIbHhkZng4UGNId0dReXNXSGVaOFJ0Mjh6aDlYL2I1SXF2eS9qc1VUazVjY2U3SDFHUW1jSEsvLzJYSVRQbjRCMGM4azhIa3dsTXBoclQrOVMxa0c5OUpCMktKbXJGVXNiLzM3T2tuVHdPVkFXMGoyNWF6NGF2UG1mYzQwL2JQVy9vekRtVWxSUUQxbWxzbkYxZHVmNmVCMno2Yi81MlBxNWUzdlNmZm11ZHh2WFp6SnZyK3lnMkRIbzl5VEZWUWYvbDc4N2wrbnZ1eDluQnpsdGRVU0hPcnE3b0t5cElQSGlBNis5NUFNTzVTVVNWV2szMG1wV2NpVHRxNlc4TytsZDNZTVZTeTRSQlZtSUNHK1ovUnFkaEkyamVxWE9EbitWcUprRi9JWVFRRjRXVGt4TWhJU0dFaEZUOWhhdTR1Tmd5QVpDY25FeENRZ0pLcFJJZkh4L0xKSUJISTYwNkVFSUlJWVFRUXRTZjBXaGs1Y3FWRkJVVk1XYk1HTnEwcVZzQjBZMmxUYnNyb2I1TUpoTURiN25EWVhDNTMxVGJ3R2o3Z1VQWTlNMDhjcEtUN1o0emROYmRWbWxydW8wZXkvNmxmNUdWbUdBNXBxK293QVNBOVFTS3E1ZDNuY1o5Y1BWeVRDWVRnMitmYlpPMnhUczRoSUczem1UOWw1OXdaTU02bTZCL2JjOXNOdmlPTzYxUzVIUWZNNWFvbGNzd0dnd01tMzJYMVROMkhqNkN2WXQrSnpzNTBYTHN3SXFsR0EwR1J0Ny9MMHZBSDZyU3hQYWZmaXR4MnpaemNzOHVtNkIvYmVNckt5b2lKOFgrWisvazRvTEcxWTJ6eCtOWStiLy9jc3ViNytCOGJvZTVRYThIcWlZSEhLbHJJZCs2eWs5UFkrMW5IOUIrMEJCYTkrbG5DZnFyMUdwR1BmQXdpMTUvaVFQTGw5QjcwaFNiYzBNNmRMUjdUYld6TTkxRzNXQnpmUE8zODlHNHVkbHRzK2Y4bGY4MWNiUjdJRG5tSUQ3Tm01TjIvQmpCYmR1eFpPNXJYSGRYMVc2ZjgzUDZseFVWc2VtYmVXejZaaDRBSzk5LzI5STI1NU41VEh2bFRRQjIvL0dycGZaQmRXa25qN1Buejk5b04yQVEzaUhOeUVwTUlQZE1La3ZtdnNyMTl6eEFsK3RIMWZsNXJqVVM5QmRDQ0hGSnVMdTc0Kzd1VHF0V3JUQVlET1RsNVZrbUFlTGk0b2lMaTBPajBlRHY3MDlnWUNDK3ZyNjR1TlI5aFljUVFnZ2hoQkNpWVE0Y09FQk9UZzdUcGszRHYxckE5cXFqVUJEYXVVdU5YYktTRWtnL2NaeTh0TE1VWm1aUWtKa0JWSzJHUDU5U3BTTHd2TFFsN3I2K3FOUnF5a3RMTE1jNkRCN0trVTNyK2ZPVjUraHowelE2RGgxZXIxWHRaNC9GQVk0THZMWThseUlvNDNTOGJXTWRubG1wVXVIZm9xWFZNWE1PZHFWS1JWRHJ0bFp0NXQwS0ZUcWQ1ZGlaMkNPZ1VIQnk5MDVPN3RsbGZRTlQxWlJIZm5wYXZjZDNiTWRXanUzWTZyRGR3OStmMFEvOW14WHYvWmYxOHo1bC9CUFBBRlVGZ2VHZm9MKzlRSFpkQy9rdWZORjZkZjdEUC8xdU01bFFXcERQOG5mK2c4Yk5uZXZ2dGwyWkg5SytJMzJuVEdmbndnVzQrZmpTY2FqanlZYUx3VkVndno2T2JOeEFlSTllcEIwL1J0OHAwOUc0dTFzbWVNN1A2VC9seGRjd0dnekU3OTNOamw5KzVQYTNQN0NrTnFvdFRVOUpYaTVyUHZvZldnOVBycnZyZnFML1hnbkExSmZlWU8xbkg3THhxeS9JVFUxaHlNdzVVa2ZRRGduNkN5R0V1T1JVS2hYKy92NzQrL3ZUcVZNbnlzckt5TTdPdHFRRE9uT21hbldBbTVzYlBqNCsrUG41NGV2cmkyc0RDaGdKSVlRUVFnZ2hIQ3NyS3lNcUtvcUlpSWlyTytCUDFhcHBSeXUvZFlVRnJQN29QYzdFeGFMV2FQQnRGb3BuUUNBdHUwZFVyVFEzMlo2alVqdUJuYUNqVXFXMnJEUUh1Tzd1KzNIMzlTTnExWEkyZnp1ZlhiOHRvTmZFbStnemFRcUtPdFFvMGhVVm9uSnlRdVBxWnJmZG5LKzllaEMrTHM5czlSem5NUWRUN1QyamVjd200ejhmaXE2b0VFd21ZdGIvN2ZBKytvcnllbyt2M1lCQjlMaHh2Tld4UmErOWFQVytWYSsrZEI4emxwaDFhemkwZGpVOWJoaG5LWXByZnJaWjczOXFkVTdjdGkxRUx2dUx2bE51cHVPUVllZ3JLeWpNeXNUVFB4QzFzek9IL2w1RnpJYTFESnQxbDAxYXAvUHJFdWlLQ2xuNjF1dVVGdVJ6OCt0dk9jemIzMy9hcldTZWltZjl2RTh4bVV4MEduYWR3K2R1Ykk4cytMUDJUdWZZU3dWVWtKbEIwcUVvQnQ4K2k5MS8vSXBDb1dUZ0xiZGJWdmliZHhKcysrazdYTnpkMFhwNkFaQ1RtZ0lLQlg1aExlcjB2VjZoMDdIOG5ibVU1T2N4NVlWWDBYcitVOFJaN2V6TXVDZWVZY3QzWDNGdzlRb0tzN080NGVISGJRcEVYK3NrNkMrRUVLTEp1Ymk0RUJvYVNtaG9LQ2FUaWFLaUluSnljc2pOelNVek01UFUxRlJMUDE5ZlgzeDlmZkh6ODhQTnpVMW05SVVRUWdnaGhHZ0V5Y25KR0kxR1dyUm8wZFJEdWVnVU9QNDN4S1p2NTNNbUxwYiswMjZseitTcGxrQzB5V2drYXRYeUJ0MVhxVkxSYjlvdFJJeWJ5TEh0VzlpLzlDOTIvLzRMcGZsNURKOXpiNjNuTzJ1MWxCVVhVMWxXaHBPZFhkRmx4VVVBYU8ya1RhM3BtUnVUczFaTGVXa3BqeXo0czE3L1ZxdHRmRzQrdmpUcjBLblc2d3llTVl1RXFFaGl0MnlrKytnYjBWZFVCZjNOQVdHZlpzMHRmV1BXLzgyQjVZdnBPSFE0QTIrWkFWVFZUVmoxL2p0TWYyMHVBZUd0R0hiblBlU2VQY1BPWDM5Q3JkSFFkY1JvdS9jdHljOWo2VnV2azNmMkRCT2ZlaDYvc0paMiswSFZSTXJZeDU3aXJ6ZGZadjI4VHluS3lxeEtLWFVKL20zYjBKeitVU3VYRWRxbEcyNCtQZzc3bklyY1MzalAzcGFBdjZHeWt0UDc5NExKUkVGR090N25DdnM2VWxsV3hvcjMzaUlyS1lIaGMrNGx0RXMzbXo0S2hZTHI3M2tBalpzYmtjc1dzemp2RlNZKy9RSmFEMDg3Vjd3MlNkQmZDQ0hFWlVXaFVPRHA2WW1ucHlldFdsVnRrUzBwS1NFbko0ZWNuQnp5OHZJNGUvWXNVRlUzd00vUHo3SWJvTFlDWTBJSUlZUVFRZ2o3Q2d1cnl2RmU3YXY4YTVOMDZHQlZjSDdxelZZcmtyT1RreHJ0SHM1YUxkM0hqQ1c4WjI5K2VPd2hZcmR1cWxQUVA3aHRleEtqb3poOVlEOGRCZysxYVU4K1hGVmN0Vm5IcGl0d0doRGVtcFFqTWFRZGoydVNjVGk1dURENTJaZndEQXhDb1ZSYWRoVlVYd1d1THk5bjI4L2ZjMlRqT3RyMkc4aW9CeDV4ZUQybFNzWEVwNTVuNlgvZllOUFhYNUlVSGNXdzJYZGIwaDRCNUthbXNPeWQvMUNjbThNTkR6OUd5M05GaldzYjU1UVhYbVhKM05mWnMyZ2g2ZkVuR1BYZ0k3WFdkekNaVEEzNk4rKzlYMzVYNTc3ZlBIUzN6VEZYVHkrYkhRL255eng5aXZpOXV5MEZvV08zYnFLaXJHcjNpY2xrWjZ0TU5VYURnYVZ2djBIYThXUDBIRC9KYm1IZjZnYmROaE1uallaRGE5ZFFvZE5KMEw4YUNmb0xJWVM0N0xtNXVlSG01bVpaZGFUVDZjak56YlZNQXFTbnB3TlZhWVBNT3dGOGZIenc4dkpDclpiLzFRa2hoQkJDQ0ZFYmN6RE9xWllVTUUydFFxZERvVlRVS3hkK2ZhaFVhdlRsNVdTbkpCSFFzcFhsbmx0LytLYkIxMDQrZk1pcXdLN2EyUmtGMURrdFNjVFlDU1JHUjdIOTUrL3hDMnRobFgrL0lET0RYYjh0UUtsUzBYUGN4QWFQOVVKMUdUR2FsQ014YlA3dUt5WS85N0oxM25hVGljVG9LUHhidHNMZDEvZWlqY0UzTk16eTJseUR3ZndaSngyS1p1c1BYNU9mbmthdjhaT0lXclhjN3VyMzgxTUhlZmo1MC9lbWFVU3RXazVpZEJRZGh3eG55TXc3S2NuTDQ0OVhua2RmVWM2WWZ6MUcrMEZESGViTlAvOTRwMkhYTS9YbE4xanowWHNrUmtjUnVXd3h3MmJiQnRxaEtuWFFqZ1UvMEtiZlFGcjM3bHYzRCtPY2xqMTZjc3NiYitQcTdVM1VxdVhzK3Uxbmg2bCtQcDk5SzRObnpPS1dOOTdHS3pqWXFxM2JxQnR3OWZLaVhGZHEvMFltRXlhamlieXpaNGpkc3BFT2c0ZXg3NjgvNkRaeWpGWEtKMTFoQVhscFoyMTJieWhWS3JxT0dFTlE2N1lNblRtblRzL1dkOHJOZEIxNWcxVUtJQ0ZCZnlHRUVGY2dyVlpMOCtiTmFkNjhhbXRtZVhrNXVibTVscS9qeDQ5YitycTd1K1B0N1czNTh2RHdRRm1ISElKQ0NDR0VFRUtJUzJQTDkxOWJYcHR6c0ZjL0JuRGRYZmNCOE50ei80ZXoxcFVaYjc5L1VjYlNZY2d3WXRhdDRjOVhYNkIxcno2b25KeElPaFJOeXg0Um5EMGUxNkJyTDMzcmRmekNXaExVcGkxZ0l1bFFOQ2FUaVo3akp0WHAvQmJkSStnLy9WYjJMdnFkaFM4OFJWaVhibmdFQkZLYW4wZFNURFFtbzVHUjkvOEx2N0NtUzlIVWZ1QmdrcUlQRUxkdEN6OCsvaS9DdW5iSDNkZVBDbDBwYVNlT1U1U2R4UjN2Zlh4UmcvN1ZsWmRVRlZKMjBtZ3dWRlp5ZVAwYUtzcDBUSGp5T1ZyMzZVZVg4OUwxWkNVbDh2Y243M1BESTA4UTJLcTE1YmhTcmNZck1JZ3VJMFlUdFhJWnVha3BPR3RkMGJpNjBYdmlUZmkzYkVtclhsWEIrTkVQV3U4Y09MbG5GNG5SVVRiSHZZSkRjTlpxbWZUc1M4UnQyMkkzdDcvSlpPTElwdlhzK20wQmxlVmxkQnAyZmIyZS85TTdwbU15R3UyMjFWVFVkOXRQdGpzQ3ByODIxMkdLSlhOcXFTVnZ2VTdhaVdNRXRXbEh6UHEvU1k4L0NRb0ZBMjZaWVJYMEw4bkxZL0dicjFnbUhxclh2dWcwN0xwNjF6bVFnTDh0Q2ZvTElZUzQ0bWswR2tKQ1FnZ0pDUUZBcjlkVFVGQkFmbjQrK2ZuNVpHZG5XK29DS0pWS1BEMDlyU1lDWEYxZEpTMlFFRUlJSVlRUVRTUm0zWnBhajVtRC9xNCtQamhyN1JkSWJReERaOTJGczlhVjR6dTJFcjl2RCs2K2ZuUWZNNVkrazZjU3QyMUxnNjRkTVhZQ0NRZjJjMno3RmxScUovekR3eGx5eDUxMlUvVTQwbi9hcllTMDYwRDBtcFdreDU4ZzVlaGh0QjZldE9uYm4xNFRicklLVkRlVjBRLyttOURPWFRteWVRTm5qOFdpcjZqQXhkMkR3RmF0R1h6N2JQeWFoOWI3bXRGclZoSzlabVc5ejh0TU9BMVVGVGxXT1RreC92K2VwYktzekZKa3QzcU9mL2hua3NERDM5K21EY0F6SU5EeXZXaldkOHAwcS9lZGhvK3dlcDk3OWd5SjBWRTJ4ODBVU2lXZHI3TnVLODNQQitESWhyVVk5SHBhZE92QjlmYzhnRmRRc0wxTE9EVHp2WSt0M3BmazU3SHM3VGRwMDNjQS9hZmRZdmVjbjUvOE43MG5UckVaVS9XVVJ0VVpEUWIyL0xrUWdLTHNMRzU1NDIxY1BEdzRzbWs5QjVZdFpzcExyK1BpYmwxbm9qZzN4NUxLS0diOTMwU3ZYZ0hBbmtVTDZUZmxacFFxVmIyZVU5aFNsSlNVMUp4TVNRZ2hoTGdLbEpXVmtaK2ZielVab0QrM21rQ3RWdVBsNVdVMUVlQmlwekNXRU9MeXMydlhMblFSL1p0NkdFSUlJVVNqMDBidlpkQ2dRWmZzZnZ2Mzd5Y3lNcEtISG5xbzN1ZHVMRFZjaEJFSlVlV1RHVk1KNmRDUlZqMzdXQjNmdFhBQkVXTW5XRkxpUksxY1JsRk9OdDVCd1dqYzNDbk96U1p5K1JJTUZSWGM5ZGxYbGlEemtybXZrWElrcGtGamV2UzN4WFh1dS9PM256bXdmRW05enRtL1pCRzcvL2dWRjNkM2hzMitoNDVEaDl2dDk4bU1xZmcwYTg2czl6K3Q5WnBweDQreDRhdlBLY3JKNXZiL3Z1K3dvTzRuTTZZeTVJNDc2VFZoc3NOcmxaZVdNUCtlV2R6NzVYZTRlbnR6ZVAzZkhOKzVuVW5QdklpenF5c3g2LzltKzgvZk0vYXhweXpwaU9iZE01UCswMjZsUmZjSWR2N3lJMHExR2cvL0FBNzl2WXAyQXdZUjJxVWJtNy83Q3UrZ1lOb05IRUpBeTNDMG5wNG9WU29VQ2lYbVdzOG1rd21NSm94R0l5YWpBWVBlZ05GUWlZZC9vRlhLcTdvYTZYcGxUVEM0dWJuVmFjV2lyUFFYUWdoeFRYQnhjU0U0T0pqZ2N6a0pUU1lUSlNVbGxrbUFnb0lDRWhJU01KN2IrcWpSYVBEMjlzYlQweE1QRHc4OFBEeHdjM09USFFGQ0NDR0VFRUlJY1lrRnRXNUxuOG5XNldoMkxWeGc5VjVmVWNHaHYxZFpIVk03T3pOOHpyMVdCWEpIUGZnSSt2THlpemZZUnREbCtsSGtwNmN4K1BaWnRSYjNyYzNCVmN1SjNiS1JuTlFVWEwyOG1mVE1pdzREL2hlcTIrZ2I2VHJxQmhRS0JmSDdkck4zMFVJbVAvc3lvVjI2V3ZyMG5UeU4zWC84eXZhZnY4ZmQxNWNKVDcxQTNOWk5oRWYwNG9aSG5rQ3BVaEVRM29yOVMvNGlhdVZTREpXVjlSckQ1R2RmdXFDZy85VktWdm9MSVlRUTUwSDhCL2tBQUNBQVNVUkJWQmlOUm9xS2lpdzdBUW9LQ2lncEtiRk1CS2hVS3NzRWdIa3l3TlBUODdJdmRpYkUxVXhXK2dzaGhMaGF5VXAvSWFva0hUcUlaMENnVGJxZC9QUTBORzV1YUQycThybFg2RW9weXNsQlgxNk8wYUJIcVZMajA2dzV6bHB0VXd6YklqYzFoYnowczdUcDAvaC9aODFQVDBPbGRzTEQzOTlobitURGg5ajcxKyswNnorSXp0ZU5yUFh6V0RMM05icU9IRU83QVk1Ly81aU1SckpUa3ZBTGJXRTNGVTlaY1RFdTd1NjFqbDlYV0lCYW83RXB6RzB5R2lrdHlLZXNwQVNqWG8vUllNQmtNbG9LamdNb0ZJcXFMNlVLcFVxRmYxZ0x1SUJGZWxmclNuOEorZ3NoaEJBMU1CcU5sSlNVVUZSVVJFRkJBVVZGUlJRV0ZsSmViV1dJVnF1MW1RaVFYUUZDWEJvUzlCZENDSEcxa3FDL0VFSmNmRmRyMEYvUyt3Z2hoQkExVUNxVmx0WDl6WnI5c3dXeW9xTENNZ0ZRV0ZoSVVWRVJwMCtmdHRvVjRPN3VicGtFTUU4RVNLMEFJWVFRUWdnaGhCQkNYRXdTOUJkQ0NDRXVnTE96TTM1K2Z2ajUrVm1PbWVzRW1DY0JDZ3NMeWNuSklUVTExZExIUEJuZzV1Wm0rYStIaHdldXJxNm83R3lMRkVJSUlZUVFRZ2doaEtnUENmb0xJWVFRalVTaFVPRHU3bzc3ZWJrTEt5c3JLU29xb3FTa2hPTGlZb3FMaXlrb0tDQXRMYzBxSjZGV3E3Vk1BbFNmRkpEZEFVSUlJWVFRUWdnaGhLZ3JDZm9MSVlRUUY1bVRreE8rdnI3NCt2cGFIVGNhalpTV2xsSmNYR3laRUNncEtTRTFOWlhLeWtwTFA3VmFiVFVKWUg3dDZ1cUtXaTMvS3hkQ0NDR0VFRUlJSWNRL0pGSWdoQkJDTkJHbFVtbDNad0JVMVF5b1BobFFYRnhNZm40K1o4K2V0ZG9kNE96c2pLdXJLNjZ1cm1pMVdxdlhXcTBXcFZKNUtSOUpDQ0dFRUVJSUlZUVFUVXlDL2tJSUljUmx5Tm5adWRiZEFhV2xwWmF2Z29JQ01qSXlNQmdNVnYxZFhGenNUZ2k0dXJyaTR1S0NRcUc0bEk4bHhHWFBhREN3OElXbktNaklZT3pqVHhFZTBjdGhYNVBKeE1Mbm55SS9QWTFSRHo1Q3V3R0RMdUZJNjY0b0o1dURxNVlUSHRHTEZ0MTZRQTAvOXdhOW5xVnZ2UTdBdEZmZWJMUXhMSDkzTHE1ZTNveDY0T0ZHdTZhNE5PTDM3ZWJBOHFWa0p5ZWlWS2tZY3NlZGRCdDFRMU1QNjRwVm1wK1BxN2QzM2ZwNWVkWDQ4M3ErbkpSazFCb05Yb0ZCZFQ2bnZLU1lYNTU1SElBNzN2MElqWnZ0UW9TYVJDNzdpek94UjJrWjBZdUlzUk5xN0J1N1pSTW5kKytnV2NmTzlKMHl2VjczcWF1Y2xDVDh3bHBlOFBtclAzd1BOeDhmaHMrNXR4RkhKWVFRUWx4NkV2UVhRZ2docmlBMTdRNHdtVXhVVkZSUVdscUtUcWV6bWhUSXk4dXoyU1dnVUNnc093THNUUWhvTkJyWktTQ3VPWWZXcmlZN09ZbkExbTBJNzlHenhyNG5kKzhrS3lrQnI2QmcydlR0ZjRsR1dIK245KzhsZXMxS0VxSWl1Zk9qTDJydWJESnhKdTVvbzQ4aDhlQUJQUHdER3YyNmplbVRHVk12Nkx4SGYxdmN5Q081ZkVTdFdzNk9CVDlZM2hzcUt5bk56Mis2QVYzaGRJVUZmUGZJZlhnR0JETDI4YWNJYU5uS1lkOC9YbjJlaXRKU3hqMytOS0ZkdXRaNjdmU1RKMWoyOXBzNHUycVovdXJjT3YrOEdZMUdpbk56TGEvckkvZE1LbnYrWEloU3BlSzZleDZvc2ErdXFKRHRQMzlQZVdrSi9hYmRVcS83bkM5Mnl5Yk9ISXRsNEMyMzQyNWVIR0V5c2VpTmx6bDdQSTZaNzM2RWIyallCVjA3ZnQ5dXZJS0NHVjZIdnZxS0NpckxkT2dLQ3luTXpxSXdLNU9pcktyL0ZtWmwwbjdRRUhxT20zaEI0eEJDQ0NFYVNvTCtRZ2doeEZWQ29WQ2cwV2pRYURUNCtQall0SnRNSm5RNm5jMkVnRTZuSXpNemsvTHljcHR6TkJvTkxpNHVEcjgwR2cxT1RrNlg0dkdFdU9oeVVsUFkvZnN2QUdqYzNOajI4L2QyK3pYdjFJV1czU1BZK2V0UEFHZzlQTm54eTQ4T3I5dDl6Rmk4ZzBNYWY4QjFkQ3B5THdEdEJ3MnhPbjV3MVhKTzdONUoxNUdqNlhMOXFIcGQ4L0NHdGVTa0pOZnJuUEtTWXJaOC8zV2QrMTkzMTMzMXVyNW9YTVc1dWV6NjdXY0EvRnVHTS96T2UzSFdhakdaNmhjWUZ2ODRzV3NIUm9PQnlySXkvRUpiT095WG1YQ2F3c3dNVkdvMUFlSGhkYnEyaDc4L3psb3RSZG5aTEg3ekZhYTkraC9jZmYwYWFlUzJqQVlERytaL2h0RmdJQ0M4TlNkMzc3VGJ6OG5GaFI0M2pHUHZud3NwTHkzQnpkdUhNM0d4bkltTHRkdmZPemlFdHYwSE9yeHZhWDQrMnhmOFFIbEpNVUZ0MnRKOTlJMVZEUW9GelRwMDR1eXhXUFl0L29NYkgzMnl3Yzk0dmwrZWVZSUtYU21WWlRvcWREcU01KzJ1dEJsclFUNFJZeWZJcmtvaGhCQk5Rb0wrUWdnaHhEVkNvVkJZVnZUNytka0dBZ3dHQTJWbFpaU1dsbEpXVm1iMXBkUHB5TXZMbzZLaXd1WThsVXBsTlFuZ2FISkFkZzJJeTFsNVNURnJQdjRmK25QZjR5bUhZMGc1SE9Pd2Y4cVJHSXB5c2dGSWp6OUJldndKaDMxYjkrbG5GZlRQTzN1bWtVWmR4Y25GeFdGd3I2eTRtTFBINGdCb1AyaW9WVnZLa1JneVRwMGt2S2ZqRkVhT0pFUkZrbmp3UUwzT3FkRHBpRm0zcHM3OUwzWFFmL2FIbjlzY083QjhDVWMzYjNEWWZqVkxQQmhwQ1dxT3VPZEJndHUxYitJUlhmbU9iS3I2WHVvK1ppeEtsY3Bodi9pOXV3RUlqK2hkNTNRN2JqNitUSHJ1WlJhOStnSUZtUmtzL3MrcjNQemFYTFNlWGcwZnVCMjdmLytWOUpOVnYvY3lUcDBrNDlSSnUvMWN2Ynp4Q3czajhNWjFBSlRrNTdGcjRRS0gxdzN2MmJ2R29QK1c3NyttdktTWTRIYnRiZEpNOVpvd21aaDFheml4ZXlmZFJvK2xlYWZPOVgyc0d1V2tKRm05VjJzMGFOMDkwTGk3by9Yd3hNUGZIOCtBSUx3Q2cvQU1ETVFyTUZnQy9rSUlJWnFNQlAyRkVFSUlBVlFGNzkzYzNIQnpjM1BZeDJnMFVsNWViak1wWUQ3bXFMWUFWTlVwTUU4Q09EczdXOTZiWDFmL1V0VVFEQkdpc1ZXV2w3SDhuYm5rcHFZUUh0R0xDVTg5ei9ZRlAzQTZjaTlUWDM3VEpqLzJpVjNiK2Z2VEQzSFdhcm50cmY5aE1ocFo4ZDVidE8wL2tFRzN6YXoxZmo4LytlOUdIWC9MN2hGTWZ2NFZ1MjBuOSt6RWFEQVEzTFk5ZnRYU1hSZ05CczRlUHdaVUJSYnJhOUl6TDlhci95Y3pwdUxoSDhCZG44NnY5NzB1Rlh1N01UU3VyalcyWDgyS3NyTXNyd05hdFc3Q2tWd2QwazRlSnljbENTZU5DOTNNcTlQdE1CbU5ITnUrR1lCV3ZmdWlLeXAwMkZmajZtWTFlZUFYR3NhNHg1OW02ZHR2a0o5MmxpVnZ2YzZ0Yjc2RHFwRjM1TVdzVzhPQkZVdndEUTFqK3F0ejBSVVdzUGcvcnhMYXBTdWpIN1QrL1ZhWWxja2ZMeitIeVdqaytuc2VvTXYxbzBnNWZJaVZIN3hEejNFVEdYRHpES3YraWhvV0NNUnQzVVQ4dnQwb1ZTcEczdmN2bTRDNmk3czdQY2ROWk85ZnY3TmgvbWZjL3ZZSE9MbTROTjZEVXhYb3YvUER6M0Z4OTJqMHoxVUlJWVJvVEJMMEYwSUlJVVNkS1pWS1N4MkFtbFJXVnRwTURGVC9LaXdzcEtLaXdtSCtZTFZhYlhjeVFLUFIySDB0a3dUaVFwWGs1N0hpM2JmSVREaEZTUHVPakh2OGFaUXFGUzI3UnhDemJnMkwzM3laNmErK2hZZS9Qd0FWdWxLMi9WU1Y5bWZFdlEvaEhSeUNvYklTTng5ZklwY3RCaFFNdXUyT0pud2lhMGZQclN6dU9uS00xZkhVMkNOVTZFcng4UGNucUUzYkJ0MGpmdTl1eWt0TGF1MVhXVlptV1RWdmo4YlZyY1lWdnVMU01sUldXbDZyMVBMUHhndDFmcTJJeXZJeXZycHZ0azAvYzIySTVKaG9TNDc5RGZNL3EvSGEwMStiUzdNT25heU9oWFhyenNCYmJtZmY0ai9vUFhGS293ZW1vMVl0WjhjdlArTHE1YzJrWjE3RXhkMGRGemMzd3JwMDQ5aU9yV2kwcmx4MzkvMlcvbnNYTGFTc3VJaTIvUWRhVnVhSGR1bEdlSTllUkM1YlRGRjJGamM4L0hpdEJZc3pFMDZ4NmR1cVNjUCswMjdCTDh4K2VxUStrNmR5YXY4ZXNwT1QyREQvTThZKyttUzlpaUhYUm9FQ054L2ZScnZlMVdTa3EveGRUQWdoTGlmeXR6Y2hoQkJDTkRvbkp5ZWNuSnp3OFBDb3NaOWVyNmU4dkp5S2lncWJML1B4OHZKeWlvcUtxS2lvc0x1REFCeFBFamc1T1ZuYTFHcTF6V3UxQkxLdWVhZjM3eVV6NFJUaFBYc3o5ckVuVVdzMFFGV0tpV0d6N2lKbS9kOVVsdWtzL1oyMXJ0ejZuM2RKUGh4dHlaR3ZjbkppL1A4OXl4OHZQNHVoc2dLVHlWUmpTb2RMVmZnMU95bVJ6SVJUQUxRZk9OaXF6WncrcEt5NDJHcm5RZlZpMy9aMkpEaHJ0ZHo2bjNldGp1Mys0OWM2cFN3cUt5NWk0MWVPQ3duN05Hc3VRWDl4MVhKeHQvLy93N0xpSXF2MzBXdFdBdUR1NjR1VGkvMEo5dnowTkV4R284UEptRDZUcHRCdXdDQzhnb0liTUdKYkZhV2xIRjYzQm5jZlg2YTgrQm9LaFpMODlMU3FlOTQwamV6a1JEejhBeXpIQVBwTW5nWkE3MGxUclk0UHZPME9pdk55Q1dqWmlxS2NITXZFcWoyNndrSldmZkFPaHNwS1drYjBvdTlOMHgzMlZUazVNZmF4cDFqNHd0T2MzTE1MZDE4L2hzNjZ5MjVmUTJVbG44KysxZVo0UVVhNjFXVE4xVnlzV3dnaHhOVkwvcVVyaEJCQ2lDWmpEcnpYbEZLb09yMWViM2R5b1ByRVFWMG1DY3dVQ29WbGdrS3RWdGY3dFV3YVhQbTZqYjRSTng5Zld2WHF3OHIzM3lFLy9heFZ1Nkd5a2xVZnZtdjMzS2lWeTZ6NzZ2VWtSa2VSR0IyRmswYkRiVy85NzZLTnV5NE9iMWhyZVcyZXpJQ3FaenExYnc5UXRmcmVVY0RlM25IbmF1bHV6dmZ3VDc4N2JQdDg5cTE0K1Bzeit3UDdlZkh0QmQ0dWhLR3lrc0tzVEh4Q21qWHE2dDdhbUFPRXZjWlBZdUJ0TTluOSt5L0ViZHVDcnJDQS90TnVwZi8wZjU0dkt6R0IyQzBiT1hNc2xzTE1UUFFWNVdnOXZXaldvUk85SjkxRVlLczJOVjUveU13NXBCNDlUT1R5SmFUSG44QlFXWWxYWUJBZGhneW4xNFRKZGdQQkpwT0o0enUzY1d6YkZySVNFeWd2TGNGSjQ0SnZhQmp0Qmd3aVl1d0VtM3ZadXovWUJrQUxNdEk1dEhZMUtZY1BVWkNWaWNsZ3dOWExtNUQySGVnNmNneWhYYm8xNkRNNy85bmo5KzNtNE9vVlpDVW1BQkRTcmdNRGJwbEJTTHNPUU5YUFlmVHFGUnpidm9XOHRMT29uVFVFdG01RG44bFRhZEd0aDkyeEFHUWxKWEJ3NVhKU2poNUdWMWlBczlhVndOWnQ2RHBpdE1QSnFQcjh1ZC96eFRjMnErN1BEenBuSlNXUUZCT05rOGFGR1c5L2dOYkQwKzU5NTk4emkvTFNFbFJxQjZ2NEZZcEdEL2hEMWMvL1RTKytobEtweE1NL2dKK2YvTGZONzRuczVKL1plYTRBZEhYSGQyNjNlODJNVXljNXVtVWpzOTcvMUc1N1dYRVJTK2ErU2xGMk5oNytBWFhhRmVEVHJEblgzL01BNjc3NG1JT3JWMkRRNnhrKzUxN2J5VmlGQXA5bXpTMXZUVVlqK2VscEtGV3FpL0w1Q1NHRUVKZVMvRXRWQ0NHRUVGY01jNkRkdFliQVkzVkdveEc5WGs5bFphWGx2K2JYNWdtRTg0OFhGeGRiOWFtSlFxR3c3QjVRcVZTbzFXcVVTaVZxdFJxVlNtVTVabjU5Zmg5Ny9jMWY0dEpwM2FjZkFJV1o2WTFXWk5kSjA3aDVwT3VyTkQrZjJLMmI3TGFkM0xzTFhWRWgzaUhObVAyQmRmcVE2a0hJK3E1dXJTa1g5N2tlZGVoejRTcDBPaGErOEJUNTZXbDBHREtzS2pqWUJEWjkvU1Z4MnpiYmJZdGN0dGh1RWRPU3ZGeE83dG5KcWYxN0dQZkVNN1R1M2RmaDlRK3VXczcyQlQ5WUhjczlrOHJ1MzM4aEkvNEVFNTU2M3FxdFFxZGo1ZnYvSmZYb0Vhdmo1YVVscEowNFJuRnVqbFhRdno0T3JWM05qZ1UvWURqdmQyVlJUalpGdTdNNXNYc25uYThieVloN0g2eXhjRzFObjFsMXV4WXVPSmRHNng4cFIySTRFM2VVaVU4OVQ3Tk9uVm42M3pkSU8xZXZBcXBTY3FVZVBjeVoyQ1BjK09pVHRCc3d5T2E2QjFjdFo4ZXZQMkdxbG5LdXJMaUk1Smhva21PaTZUaGtPS1AvOVdpTk8zanErZ3cxMmJmb0R3QzZqUnJqTU9BUFlEUldUV2dybTJEaStmd2FKd0NUbjN2NWdxKzM3TzAzSGJhVkZSZXo1RCt2a1oyY2hNYk5uWWxQdjRDTGU5MEtHM2NjT3B6U3dnSjJMUGlCbUhWcnlFOVA0OFovUDJHMTQwS2xWbHROTmlSRVJiTGl2YmZ3OEE5d09Ba2hoQkJDWENrazZDK0VFRUtJcTVaU3FiU2srcmtRSnBQSmFuS2crZ1RCK1JNSkJvTUJ2VjZQd1dDZ3ZMemNNdUdnMStzeEdvMVdhVk5xbzFBb2JDWUJIRTBXS0JRS2xFb2xTcVVTbFVwbDlWNnBWRnF1VmYxOWJmM04vNzNXM1BIZXh6VzIxelVnYm0rbDlLVVd0V3FaVlU3MjZtTFdyUUdneS9VakcvV2VuODI4dWNiMm91eXNXdnMwUk82WkZFdjZrSVFEK3kvYWZXcVNsWlJJeXRIRDlMaHhQSjJIajZDeXZBeVQ4WitmL1lLTWRKUXFGZTBHRHFaVnI3NTRCNGVnVXF0SU9oVE43ajkreFZCWnljYXZ2cURsWjEvWnpjVis1bGdjR2FmamFUOW9DRjFIakVIcjVVVkcvQWwyL3JZQVhXRUJwdy9zNTlTK1BiVHBOOEJ5enE2RkN5d0IvKzVqeHRKeHlIQ2NYVjBweWNzbE5mWUlLWWRqck80eCs4T3EzUmdIbGkreDFHQXdINnN1ZHNzbXR2N3dEUUFlL3Y3MG5qaUY0SFlkVUtwVTVDUW5jWEQxY2pJVFRoTzdaU1BPV2kzRFp0OTlRWitaV2RLaGcrU2VTYVgzcENtMEh6Z0VvMEhQc2UxYk9iUjJOVWFEZ1UzZnppT3NhM2ZTamgrajY4Z3hkQjA1R2t3UXYyOFBrY3NYWXpLWjJQckRON1RwMjk5cUFpSnUyeGJMSkVwb2wyNzBHajhKejhBZ1N2UHpPTHhoTFNmMzdPTFlqcTM0aGJXZzk2UXBEWHFHbXB5Sk84cXB5TDA0dTdvNnZJK1o4ZHd1TnZQM3lNYXZ2ckJiTCtQaG4zNUg1ZVNFeVdoa3dkT1AyYjFXOVltT1AxOTV2c2FKT1VlQjhKWTlldFk0M2d0UmtKSE95dmZmSmljbEdTY1hGeVkvOXhMK0xWclc2eHE5eGsvQ3lkbVp6ZDkvVFhKTU5BdWVmb3pyN3JxUHR2M3M3OXlvdmh1aEpEOFBOMitmQmoxRFk0bUppU0VoSWVHUzNPdnMyYk8xZHhKQ0NIRkZrS0MvRUVJSUlZUUQxZFAvTkpUQllMQk1CSmduQ002ZkdEQzNtYi9zdGVsME9xc0pCcFBKVkdzYW93dGhuaXlvYVJKQm9WQ2dVQ2dzT2V6TkV3VjFlVzErWC8xNFRlZlVkQTloVFZkWWFKWGFwN3JrbUdqU1Q1NUFxVkxSYWRqMWpYcmY2Kzk1d0dIYjVtL240K0x1enNCYjdSYzUzbnl1UUdkREJMWnFRK3ZlZlVrNWV0aVNSL3hTU3prU1E4VFlDUTREM01IdDJ0Tm44bFNiMUNGK1lTMVJxbFJzKytrN2RJVUZwQnlKSWJ4bmI1dnpNMDZkcE9lNGlWWTV5djFDdy9CcDFwdy9YMzBCZ0dQYnQxb0YvVS91M2dsQW03Nzl1ZTZ1K3l6SGZadUhFdGExTy8ybldhZFc4ZzRPQVVCVGJVZVYrWmlacnJDQUxUOThiUm43dEZmZXRGcUI3ZCtpSlcwSERHTEZlMitSSEJOTjlKcVZkTGwrbE4zaXE3VjlabVk1cVNrTW1UbUhYdU1uV1k0RnRXbUh2cUtDbzVzM1VKU2RUZXlXVGZRY1A0bWhNK2RZK2dTMmJvTytvcHpvTlNzcExjam5UTnhSd3JwMkI2cFc4Mjg5OXh5ZHJ4dkJxUHNmdHFTTzhXMGVTbWlYYnFqVUgzTnN4MVlpbHkybXh3M2pyRkpsMWZjWmF1S3NkU1dzYTNkYVJ2UkM0K1pPWlZrWlRpNzJkd3haZ3Y3blZ2cTdldnRZcGFrNWY4ZVN5V1NxMHk2bTZqbjM2Nk94SnpxVERoM2s3MDgvcEx5a0dDZU5DeE9mZm9IZ3R1MHY2RnJkUnQrSXM5YVZqZDk4U1dsK1Bxcy9mSS9RemwwWmR1YzlWcE1JWmNWRm5ENndENmphS2ZYajQvOWkrSjMzME9YNlVWYlhxeXd2cS9mek5yUW1RRUpDZ2dUamhSQkMxSnNFL1lVUVFnZ2hMZ0h6aXYzR21FQ3d4eHo4TjVsTUdJMUd5NWY1ZVBYMzFkdlAvekszbTgrcDN0L2V0Y3pCZUhNLzgxak1PeHZzdlRiM3I2MmZvM09xSC9meHVUeFdZbDVPZGkxY1FHVlpHYTE2OVNFaEt0S3FiZCtTUlVCVjZndFhMKzlHdWQrdC8za1hrOG1JeHRWeGJZN04zODdIeVVWTHQxRTMyRzF2UDJnSUNrWERVdjhvVlNxYjFEYVhtc3JKaWY3VGJuSFlmbjRBc2JxMi9RZXg3YWZ2QU1oT1RyUWI5SGR4OTJEUWJUTnRqb2UwNzRoL3kzQ3I0czFtRmVjS1VXdmM3S2RGcVNudGppT0hONnhEWDE0T3dPaUhIckdiY2tXbFZqUGkzZ2Y1OGJHSE1KbE1ITm00anVGejdyWHRWOHRuWnVicTdVM0VqZU50am5jWk1jcXl5bDNqNnNiQW0yZlk5T2s0WkxpbFFHNTJVcUlsNkg5NHd6b3FkRHEwbnA1Y04rYyt1N25pZTAyWXpMRWRXeWt2TGVITXNWaTdxOXJyK2d3MUNRaHZ4WlFYWDZNb080dEZyNzJJeHMyTlNjKzhhTHZ5M21TeXJNNDM1L1FmZU1zTUJ0N3l6M09mSDVSV3FsUU9BOCs2b2tLK3ZuOE9BUGQ5OVVPTmFZVWNhVWdxSEhzRnd3OXZXRXQ1U1RIdXZuNU1mT1lGQWxxMnV1RHJBM1FZTW95Z3R1MVkvOFVucEowOFRrRm11azFoNVpoMWYxdStwNTFjWEVCUjlYdkxwMWx6bW5YbzlFOUhoY0p1aXFPQ3pBd3dtUzVLTFlESmt5YzMralVkMmI5L1A1R1JrYlYzRkVJSWNkbVRvTDhRUWdnaHhGWEFYRi9nV3JOcjE2NUd1OWJ1MzM5aC85Sy82dFQzY2tqaFkwL202VlBFYnRtSVFxRmcwRzB6YllMK2cyK2Z4YXIzMzZIUHBJYVBmK2R2UDNOZytaSTY5eS9LenFyMWMydm9pdGltRnRLK284UGd1aU1WdWxMeTA5UEpUL3RuSlc5NVNhbmR2bUZkdTl0Tit3TVFFTjZhN0tSRVNnc0xySTRIdG01RDJ2RmpuTmkxblJiZGV0QiswSkI2amMrZTVKaG9vR3BGdjczQ3cyYWVBWUVFdFcxSCtza1RuRGtXYTdkUFhUK3owTTVkN1U1UStJWCtzM3NnckZ0M3V5dnh2VVArMmFsUVZseGtlWjEwNkNBQXpUdDJvVGd2MSs1OXE5OHpKem5KYnREL1F2N2NIWEZ5MFZLU24wdDYvQWwyL1BxVDFhNEZ3S3ArZ3NycDh2aWRYMzJYUVdPNDhaRW4yUHpkZkFiTm1NWCtKWXNzS2NrdTFMZ25ucVp0djRGTWYyMHVVYXVXMGJKN1Q5eDlmUzN0RlRvZGg5YXV3czNIbDVLOFhKeGNYQmh5eDUycyt1QWRWbi8wSHJmLzl3TzBYbDRBT0drMDNQblJGemIzK0hMTzdWU1dsOWx0RTBJSUlackM1ZkczQkNHRUVFSUlJWnFTeVdUSjUrd1pFR2czc0dveW1TeUIyWnFDWEkxVkRQaENITnV4RlpQSlJOY1JvKzJtVWdscDE0R1ovL3ZZWnBYcmhRanIwcTNPcThUM0wxbUVzNnNyUFc0WVo3Zjk4UHExVnNIWUs5WDVhWERzeVVsSjR0ajJiYVNkUEU3ZTJWUjBoWVUyZlV4Ryt5bTczR3JZMmVMaVZyWFQ0dnhhRGtOdW44MlN1YStocjZqZzcwOC9ZUC9TUlpiYy9vN1N4OVRHL0QwZVVFUEEzOHd2dEFYcEowOVFsSlZsdDcwdW54bmdjR2RLOVdkdzkvVnowRWRyZVYzOTg4bE5UUUVnZnQ5dTR2ZnRyblVNWlNYRmRvL1g1Um5NOVVCcTQrTHV6dGhIbjJMUjZ5OXljTlZ5QXNOYjAySElNRXU3c1ZvNk4vTksvNmJXMkpPZ2FvMkcwUTg5Q29DTGh3Y2UvZ0ZXN2JyQ0F2UVZGYmk0ZTlUNFBWeWFuNGRCcjhmSnVXb2lTS0ZVMG51aWJiMkUvVXNXb1Nzc1pNRDAyOWl6YUNGUWxRNnJiZitCeE8vZHpmb3ZQK0dHZno4QlhENmZ1UkJDQ0ZFYkNmb0xJWVFRUW9oclh0cUo0eFJtWmVMazRzS3M5eisxRy9TdlhzaTNwblFXNjcrMGYvNmwwSDdRRUk3djNNN2cyMmM1N05NWUFYK0FGdDBqYU5FOW9rNTk5eTlaVkpWNjVaYmI3YmJINzkxOVZRVDluV3NKb20vLytYc09ybGtKNTlKVXFUVWEvTUphNEJVVWpGZFFNQWRYTGEveGZHVU5SVllkMWJnSWFkK1JXK2UreDdhZnZpWGxjQXc1S2Nscy9uWSt1MzViUUorYnB0SnozS1I2cC9ncEx5MEJyUFArTzJJT3lsYVdsOWx0ciswek02dnAyV3ZyNCtpenFkRFozMUhoaUxIYUt2dnE2dklNM2lITmJNWlJmU0t4dXVCMjdSazBZeFk3RnZ6QXhtKytKQ0M4RmI2aFlRQVk5UDlNV3FndWs5MWRqWjNlcDdvQjAyOWp3UFRickk3OTljWkxuSW1MWmVUOS82Sk4zLzRPei8zbG1jZkpTVW0ydS92RExEYzFoZWcxSzNCeWNhSGI2QnN0UVgrQVliUHZJVGMxaFlpeEV5Z3JxdnI5NUZURHRZUVFRb2pMeWVYeHR3UWhoQkJDQ0NHYTBMR2Qyd0FJaitqZDRJRDk2SWRxRG1KZFRNRnQyelAyc1NjZHBocXB6NHBjUjMyYmQrcENxOTU5S2N6TXFOZll5a3VLMmZMOTEzYmJTdlB6QWF6YWUwK2Nnb2UvZjczdWNUazd2R0V0QjFldkFLcHkrL2NjTnhIZjVxRldlZVJyQy9wZktML1FNS2E4OEJxWkNhYzVzbUd0SlVmOXpsOS9KdTM0TVNZOCtaemRmUGFPcURVYUtrcExxU3l6SDhpdnp0eW5wcG9QVFVYdHJLRkNWMHIzTVdPdGloeGZESGU4ODZITjc1YnFFNG5uNnpWdUlna0g5bkVtTHBiVkgvK1AyK2EraDlyWjJaTGVSNlZXMSt2UDdHSnE3UFErdFNuS3lRSEF3Ni9tM3cvbUhQMXFaL3VCZW9OZXo5clBQc0tnMTlOei9HUzBudGIxRE54OWZabjUzc2VnVUpCKzhnUlFWVnRDQ0NHRXVCSkkwRjhJSVlRUVFsenpzcE1UQVRpNVp5Y245K3lzdFg5ZGcrZjNmLzFqbzYyc3I2dlF6bDBkdHRVV25LdExDaU1QZjMvaTkrd2lQZjVFdmNaVm9kUFZtcHU3ZW52bjRTT3VycUQvK3I4QkNPblFrWkgzLzh1bXZkeEI2cGpHRk5pcU5TUHVlNGdCTjg5Zy9aZWZrQlFUemVrRCswazRHRW1yWG4zcmZCMnZnQ0N5a2hMSVNrcW90VzlPYWpJQTNzMmFYZkM0THhZUFB6OXlVa3NweUVodjZxSFlVaWdZOWNBai9QTHNFeFJrcEpOKzhnU2hYYnFpcjZnQVFPWHMzTVFEL01lbHJIRlNYbHBDWVZZbUNvVUNuK1kxL3o2cnJEaFhtTmZCNnZ6MGs4ZkpTa3JBM2RlUHZqZE5zMytSY3hNcjJTbEpBSGdHMkJieEZVSUlJUzVIRXZRWFFnZ2hoQkRYUEUvL0FFdjZCbnZPejlOZlcvRGMzRi90ZFBrRTVxRDJOQngxVFdGVVg1L01tSXFIZndCM2ZUcmZidnZQVC82YnZMTm5ydmhDdmpVeGYwODRLbnliY3ZUd0pSdUxxN2MzWXg1K25LOGZtQU5BZXZ6SmVnWDlRN3QySXlzcGdjelRwOGhKU2JaYlB3S2dNQ3VUalBpVEFMVHNibHNBdDZtRmRPaEVUbW9LWitLT29pc3N0Rm5wM2RTOGdvSVovZUFqK0lXMXJOb1ZRdlhWNjVmUDc1YmhjKzRGb0t5b0NLVktpWE10dXpyMEZlV1lqQ2FjWEZ6WStzTTM5YnBYeXBFWU1KbndEV3VKazZibXRFcm1YU2JPRHRKUU5lL1lHWjltelJrMisrNWE2MXVjamFzcVJCMFEzcXBlNDcyV2JDeTFYNHRFQ0hGdEcrbGF2eFNDb3ZGSTBGOElJWVFRUWx6emJuamtDYnZIalFZREc3Lytrcnl6Wi9BTURMS2t0S2twSUc0MEdQaHM1czNBNWJVYVZ6UXRsVk5WYXBhc2hOTTJiV1hGeGV6NmJjRkZ1Vzltd2ltN0V3M1ZjOE5ydExYbjVxK3UrK2diaVY2ekVwUFJ5UHA1bnpMMXBkZHhQdThhUm9PQlRkL013MlF5b2RabzZEYnFoZ3Q3Z0l1bzgvQVJITm00RG4xRkJSdS8vb0p4ano5dHQ3NUJhWDQrV1VtSnRPeFJ0eG9XamFuZGdNRlc3L1VWTmFlc2NhU3N1SWlEcTFjNHJLdHhJVVk5K0FqNnNuTEN1blhIb05meitheGI4QXRyeVIzdmZsamplZC8vK3dHS3NyTjQ5TGZGK0RZTFJlMVM5MmM1dG4wckFLMTc5Nm14bjhsby9DZm83K2o3VzZGZzByTXY0UlZZKytyOU04ZXFndjdOT25hcTgxaUZFRUtJcGlSQmZ5R0VFRUlJSWV5bzBPbFkrOWxISkVUdHh6YzBqRW5Qdk1nUGp6NVk2M25tSXFkS2xjcGhBZEdyd2NhdnZ1RG81ZzExN2wrVW5YVlIwNEFZRFFiV2ZQUS9rbzhjb3QvVW0razljY3BGdTllRkNPM2NoZE1IOW5QMmVCenJQditZN21QRzRxVFZrbm5xSlBzVy8zblJpai8vL3RLenRPblRuN2I5QitMYlBCU2xXazErMmxuMkxma1RxUG8rYmQyblg3MnU2UlVVeklDYlo3RDc5MS9JUEgySzM1NTdrbDRUYnlLNFhYdVVTaVhaeWNrY1hMV2N6SVJUQUZ4LzEzMlgzU3A2cUNxWTIySElNSTd2Mk1icHlIMzgvdUl6Ukl3ZFQwQjRheFJLSllWWkdTUkZIeVJ1MnhhNjN6QzJTWUwrNTZ2UTZZRDZGWlNOMjdhWkhRdCtSRjlaMGVDZy83YWZ2ck01bG5BdzBwSjJxS3lvVkwvbVV3QUFIL2hKUkVGVTBHNmY2c3lwcktyM083bTdLcTJhUXFsazZNdzVkcy9MVERqRjZRUDdRYUdnNDlEcmFyN0h1ZC9EQ29XaXhrTExkUW40cHh5T29TZzdDNjJuSnlIdE85YmFYd2doaExnY1NOQmZDQ0dFRUVLSTg2UWVQY0w2ZVo5U2xKMUZhSmV1akgzc0taeGR0SFU2dHlRdkQ3Qk92M0gyZUJ5TFhudnhvb3pWYk5iN24xN1NncHJoRWIxdzhhaGJ2WUlEeTVmZ3JIV2wyMmo3cTcyUGJscFBXWEhEY3RwbkpwemlWT1JlQVBZdldYVFpCZjBIM1RhVDFMaWpWSlNXY216SFZvN3QyR3BwYzNIM1lOb3JiL0xMTTQ4MytuMU5SaVB4KzNZVHYyKzNUWnRTcFdMRXZRL2hIVkwvZlB0OUowK2xRbGZLZ1JWTEtjak1ZUE8zdHFtYmxDb1ZRKzY0azA3RFIxelEyQytGa2ZjK1JIbEpDWWtIRDVDVmxNRDZlWi9aZGxJbzhBd0l2UFNEczhQOGMrSW90WTNKWkxLOHprNU9ZdnVDSHpoN2JwVjYrMEZEd0dScVVBSGc2RFVyYTJ3dnljK3J0VTlOMTNJVTlLOG9MV1hOeCsrRHlVVDdnWU5yL1YxWG1KVUpnTWJOcmNFRmovY3Yrd3VBVHNOSFhOVVR1VUlJSWE0dUV2UVhRZ2doaEJEaW5NS3NUUFl0L3BQWXJadFFxZFVNblhVWFBjZE9BSVVDUTJXbFRYK0RYbzlTcVVTaFZBSlZBYmVqbTlZRDRCMTgrUlV1YlV4dCtnMmdUYjhCdGZZem1Vd2NXTDRFalpzYmcyZk1zdHRIb1ZCWUprc3VsRy96VUR3REFpbk15cVJsajE0TnV0YkY0QnNheG0xejMyUGZYMytRZk9SUVZRNTVEMDlhUnZSaXdQVGJMbHJSNGh2Ly9YOGMzN21keklSVDZBb0xVS3BVZVBnSEVOYWxHejF1SEgvaEUwVUtCWU5uektKdHY0SEVyRnROYXV4UlN2SnlVU2dVZUFRRUV0YTFPeEVOdWY0bG90Wm9tUFQwQzV6Y3U0dTRyWnZKT0gySzhwSmkxTTdPZVBnSDByeGpKenBmUDlKaExZYTZNdGZLYUtpTWN3VzAzWHg5N2JaWEwwcjh4eXZQWVRJYThRNE80YnE3NzZkRnR4NE52cis5dWhzR3ZaN2ZYM3lhN09Ra0pqNzlmSzMxSWFxbjk2bUwwb0o4bHI4N2w0S01kRnk5dkJrKzU3NWF6MG1LUGdod1FSTmExYVVjamlIMTZHRlVUazcwdUdGY2c2NGxoQkJDWEVvUzlCZENDQ0dFRU5lODdPUWtZdGF1Sm5ickprd21FNTJHRHFmZjFGdndDZ3F1OGJ5NHJadlk5TTA4VkdvMUtpY25ESHE5WlhLZ3crQ2hsbjVCcmRzeSs4UFBMK296WEE0cmtTdDBPaFJLaGRVcTVLVG9LQUMwTmV3S0dIVGJ6QWJmMjFucnlzejNQcVlnSzlOUzlMU2hoc3ljd3hBSHFVYXFxMnZ3MGpzNGhERVBQMWJ2NjlUbCtvN0cybjdRa0tvVjN2VlUxMmNQYXRPVzBRODlXdS9yMS9VenEwdS9CdmRSS0dnM1lMQk4vdnpHdUsrWnE1ZTMzZU9sQmZrMngvTE9ucUVnSXgzUGdFQzBYbDQ0dTJneEdnd2tSa2NScy81dkFBTERXOXU5M3FHL1YxbGVLeFFLZWsrZVJ2OXB0MXkwOUZFRkdlbXMrL0lUc3BPVENHN2JubFk5YTg2MVgxK0owVkZzL25ZZVJkblpPR3RkR2YvRU01WlVVV1hGeGVTZFRjWE54eGVObXh0cVp3Mkd5Z29TRHg0Z2NublZuMDFEeGxPY204UGZuMzBBUUs4Sk4rSGhkM0VtNW9RUVFvaUxRWUwrUWdnaGhCRGltblZzKzFhaVZpMGpPeWtSWjYwcm5ZZVBvTmZFbS9BT0RxblQrY0h0T3VDczFXSTBHakhvOVNnVUNyeURRK2c0WkRnOWJoeHY2YWR5Y3Fyek5hOWtpUWNqK2Z2VEQzSFN1T0RrNGxLMWd2OWNVRE8wYS9lTGZuKzFSb05mYU5oRnY0OFE5WFhYcC9OdEF1K0d5a3E3T3dDS2MzSlkvdTVjaDlmU2VualNkZFFZdTIydVhsNEFCTFJzeGFnSEh5RWd2RlVEUm0xZmZub2FLVWRpU0R4NGdNU0RCekNaVFBpRmhqSCsvNTVwY0NvZHM1VERNVVN0WG02Wk5IVDM5V1BDazg4UjJQcWZIUmVWWlRyK2ZQVUZoOWZ3RGc2aHg0MFh2anAvMThJRjZBb0xDV3pkaG41VGI3N2c2d2doaEJCTlFZTCtRZ2doaEJEaW1oWFlxalUrSWMzcGU5TjBXdmZ1VysvVnNQNHRXdkxnZDc5Y3BORmRlWHlhaFlKQ1FXVjVHWlhsWlVCVnZ2bzJmZnZUZitvdFRUdzZJUzQvenE2dU5zZDhRMFBSdUxwUldWNkcwV0N3NnR1c1F5ZUczRDRicllmOXdzaDlicHFPMXRPTHp0ZU5SS2xTWFpReDU2YW1XR280YU56Y2liaHhQTDBuVGJHcVk5SVE1YVVsYlBuaGEvTE9ua0doVU5CcCtBaUd6YnJMNXJQeThQUEh0M2tvdXFKQzlPVVZHSTBHRkVvbHJwNWVsclJaemxyYno3ZXUrays3bGF6RUJDWTgrVHdxdFlST2hCQkNYRmtVSlNVbHB0cTdDU0dFRUVJSWNmblp0V3NYdW9qK2wrWm1KaE01cVNrQStJVzF1RFQzYkNCenFxR0xsZHJERVpQUmlNbGt3bVF5U2JCTVhOT0tjM09BcXBYcUY4S2cxMlBVNndGd2NyRmZ2TGNwUks5WmlWZFFNQzI2OWFqMzc1ZFRrWHVwTEN1ajQ1RGhEdnNVWktSellNVlNlbzZiMktSMUlZd0d3MFdiUEtrTGJmUmVCZzBhZE1udXQzLy9maUlqSTNub29ZZnFmZTdHVWtQdG5ZUVExNXlScmszM08vUnE1ZWJtVnFkdGRmSTNjQ0dFRUVJSUllcENvYmhpZ3YxbWx6clliNlpRS21tY0pCOUNYTmt1Tk5odnBsS3JMOHVKczRpeEV5NzQzRFo5YXArbzlRb0tac1M5RDE3d1BScExVd2I4aFJCQ2lJWlFOdlVBaEJCQ0NDR0VFRUlJSVlRUVFnalJPQ1RvTDRRUVFnZ2hoQkJDQ0NHRXVLenRYN0tJdEJQSDdMWVZaV2NUdWV3dkNqTFNhN3hHN3BsVWpteGNWNmY3ZlRKaktqOC8rZTg2OVQyOC9tK1d6SDJOM0RPcGR0dXpreEpaTXZjMWtnNUYxK2w2Si9mc1l2MlhuMkl5TlR3cnU3bk9VazB5RTA2eDdhZnZxTkRwR253L2NYbVFvTDhRUWdnaGhCQkNDQ0dFQUdpVUlLTm9HSlBKeE42L2Z1ZmJmOTNMWnpOdkpuck55cVllVXBQTFBIMkszWC84U3Z6ZTNYYmJUKzdkeGE2RnYxQ1lsVm5qZGJiOStDMmJ2cG5Ib2JXckcyMXN1V2RTMmI3Z0I1eTFXbnliaDlydHMzUGhBbkpUVTJqZXFYT2RycG1WZUpxNGJadWhnVCtQNitkOXhwTC92R1pWR042ZTNET3BSSzlaaWI2OHZFSDNFNWVQeXk4NW9CQkNDQ0dFRUVJSUlZUzRwSnlkblFFb0xDekV5OHZya3Q0Nzcrd1pEcTVlUWZMaFE1VGs1cUIyMXRDc1l5ZjZUNytOd0ZhdEhaNzN5WXlwZGI3SG83OHRib3loWGhMN0YvL0oza1cvNCtIblQ4ZWh3M0Z4OTJqcUlUVzUyQzBiVVNnVWRMOWhuTjMyK0wyN2NQUHhKYlJMdHhxdk0rYmh4L2pqNWVmWSt1TzNxSnljNkRwaWRJUEdWVlpjektvUDNrRmZVY0dwL1h0dHZpZWRYVjBaY2MrREpFVkhBZkRGbmJmWnZZN3Q5K2U1NmtnSysxV1NUQ1lUSnFQUjRiak1OVWxDMm5jZ2J1c21kdjMyTTBObXpxR2l0SlRFYzJPcEx2M2tDUUJPSDlpSHM5YlZwcjFGOXg3eWZYaUZrYUMvRUVJSUlZUVFRZ2doeERVdUtDZ0lnT3pzN0VzYTlNOUtUT0NQbDU5Rm9WSVIxcVViTGJyMUlDY2xtWVNvU0pJUEgyTGFLMjhTM0xhOTNYTzdqeGxyOWY3SXhuVVlEUWFiNDFlYUk1dldBM0RUQzYvaTA2eDVFNCttYVIzZHZBR0E0enUzNHhrWVJPclJ3NlFlUFF5QVgyZ0xndHUxSisvc0dkSlBuaUNvVFZzT3JscHVjdzNQZ0VEYTloOElnS3VYTjVPZWVaSGZYMzZXemQvTUk3QlZhd0pidGJtZ3Nla0tDMW4yOWh2b0NndVo5c3FibEJia3MySCs1NHk4LzJHQzI3WURxaWEwMW56eVBxMTY5V1g0bkhzNHRIWTFDVkdSM1BqSUU3aDRuQmRFTjVrbzE1VUNvSytvV25GZmNlNjltVktsd2tuandxNkZDeml3ZkluRHNaa25FYnFPR00zcC9YdUpXcjJDbGhHOWNQWHk1dTlQUDNCNDNxWnY1dGs5ZnNzYmJ4UGNUb0wrVnhJSitnc2hoQkJDQ0NHRUVFSmM0NEtDZ3ZEejh5TXFLb3J3OEhCVTUxWUtYMnhsUlVXMEd6Q1lvYlB2UXV2aGFUbStiL0dmN1Buek4zYi8vaXRUWG56TjdyblgzWFdmMWZ1NHJac3hHZ3cyeDY4MHhYbTVxSnljcnZtQVA4REdyNzZ3dkM0dkxiRjZIekYyQXNIdDJsdHk5R2VjaWlmalZMek5OY0lqZWxtQy9nQytvV0dNZnZEZmxCVVhYWERBMzZEWDg5Y2JMNkd2cUdEYUsyL2dGOVlTcUpyRU9ycHBQZTBHREVLaFVGQ1NuMGZ6anAyNTRaSEhjTmE2TXVqV095aklTT2ZzOFRnaXhrNnd1bWE1cnBUNTk4eXlPbmIrKzlBdTNaajYwdXVXOThObTMyM1ZmdnJBUGxLUEhyRTZOdUsraDFqdzFLUHNXL3duMDE1NTArNnVsMk03dHJMdTg0KzU5OHZ2Y1BYMnJ2OEhJaTQ3RXZRWFFnZ2hoQkJDQ0NHRXVNWXBGQXBHamh6Sm9rV0wyTGx6SjRNSEQ3NGtnZitROWgwSTY5YmQ1bmpQOFJQWnMyaWhKZTNJeFdJMEdDeXBVQzRiSmhOSzVjVWIwMlg1ek5XY1A3NnVJOGN3OE5iYnJmcDhmZjhjQU1wTGlqbXlhVDF0K3cza3hrZi96K1phOCs2K0E1WGF5ZVo0OVVtQUM2RlNxeG56cjhmd0RBd2tNVHFLWDU1NXdxcjkwOXVublRlT21WYnZUMGZ1dzhYRGc0NURobHVPcVowMURKOXpMd0NuOXUvbFROeFJxNkQrZ2VXTGJmN2N6cDg0S003SnRnbjZ1L3Y2TWVISjV3bHNYVFhCWWREcktTOHV0dXBUVVZxMW8wQlhWR0R6ckRJSmNHV1NvTDhRUWdnaGhCQkNDQ0dFd00vUGo2RkRoN0o5KzNiUzA5UHAxYXNYQVFFQmVIcDZvbkNRVzd5aDFCcU4zZU5PemhxVVNpVW1HcSt3OENjenB1S2tjZUhlK2QreDVmdHZpTis3aThxeU1xdVZ6MW1KQ2NTc1cwTnE3QkdLYzdKUnF0VDR0d3lueitRcHRPclYxKzcxSHZqMlp5S1gvc1hSTFJzb3ljdkRNekNJdmpkTm85T3c2NjM2SDkrNW5aaTFxOGxLVGtTQkF1K1FFQWJQbUVXTDdoR1c2NWxWbHBkWjNsY2ZYOGFwa3h4Y3ZZS3p4MklwTFNqQVdhc2xzRlVidW84WlMrcysvUzdvbWFzL3g0SGxpNG5kc29taW5HeThRNW94OE9ZWnRPazNBRjFSSWJ0K1c4RHB5SDFVNkVyeERnNmh6MDNUNlRCNHFNMDkwK05QRUxuMEw4NGVqNk95dkJ6UGdFRGFEUnhNbjBsVFVaK3JIVkdmOGFtZG5hMTJnVlFYdFhJWmxlWGw5SjB5M2U1RWhzbG9SS211Q24vcUNnc3g2Q3N0YmM0dVdweGRiZlBYMTVVNWlHNTI3NWZmMWZuY2J4NjYyK2FZU3EybXg3bWFCZm5wYWFUSG43QzhoNnIwVlFxbDhvTEdHdHFscStYMTJiaFlscnoxbXQxKzUwOWV3SlZWRDBQOFE0TCtRZ2doaEJCQ0NDR0VFQUtBenAwN0V4UVV4TWFORzFtL2ZuMmR6bWwvNS8yTlBvN3NsR1NNQm9QRGZQNE5zZVc3cjBpTlBVcjdnVU1vek02MGFsdjYxdXRVbHBmUnJHTm53cnAwb3lRL244VG9BNng0Nzc5TWZ1NWxXdmJvYVhPOWpWOTlUbXJzVVZwMGk2QXdPNU9Vd3pHcy8vSlROSzV1bGtCODVMTEY3RnE0QUJkM0Q5cWRXMldlZHVJNG1RbW5MVUYvY3kyQ21IVnJVS3BVZEIwNXh1bytoOWF1WnR1UDM0SkNRVmlYYm9UMzdFTkpYaDdKaDZOSlBueUkzcE9tTUhpR2RUcVl1anl6MmZvdlB5RXo0VFJoWGJ1VGwzYUdNM0d4clByb1BjYi8zelBzK20wQkJyMmUxbjM2VVpTZFJmTGhRNno5N0VNMGJtNkVSL1N5WE9QbzVnMXMrbVllS2ljbndpTjZvWEYxSSszRU1mYjk5UWNwUjJLWSt0SWJxTlMyNGNpNmpPOThoc3BLVGtmdW84T2dJUVNFdDdMZngyQkE1VlIxdnhYdnZVVjYvRDg3UnlMR1RtRFk3THNwemMrM0c0U0hxcHo4amdwR254OE10OG5SM3dDR3lrcWJIUW9tbzdGZU8wRGl0bTVDVjFSa2VkOXJ3bVNyOWhuL2ZSL1B3RUFBVHU3ZXlhWnY1akg3ZzgvUW5xdnBFYnRsRTl0Ly92NUNIMEUwTVFuNi8zOTdkeG9lVlptbWNmeXVWS1d5UW5hMkVJTW9pK3dnaXJJcElpZ29vaUF3RWtERnJmVlNaN3BueHU1cGJCWHBGaFRzeHExVkZKY1JSUWFRSFpRZFJCYVJFQ0FTTm9XQUxBRkM5ajExVG4rSUthMmtZaW9rR0hQbS83c3VMcWp6bnVVOVJUN0FmZDd6UEFBQUFBQUFBSENMaW9yU3FGR2psSmFXcHJTME5CVVhGLy9pL3RtWFlBNjdsdjdZaUxSQzhGMWJwY1ZGU3YvaGhNYk5lRVgrQVlHVnhydmVlcHU2REI2aXdOQlE5N2JrZGF1MS90MjNsTGhpU2FYUXY2U29VTm5uem1yOHk2KzVWN0Z2bS9leGRpNWVxS1RQVjdoRC85MHJsc3BtczJuc2kzOVhhR1NVKy9qOHJFejNuOHQ3RWV4ZHZVcDJoNzlIYjRJemh3OXA4NGV6RlJBU29qdi81MW1QVmVhWlowN3JzeWwvMGE2bGl4VFhxWXN1Njl5MVJ2ZGNmaCtGT1RsS2VHbW1lOFg4bG84L1ZPTHlKVm8xYzRhYVh0RkdkMDE2em4yUE94Yk8wNDRGODdUM2k1WHUwUC9jc2FQYU1QdHRoVFZwcXJzbVRWYWo2R2hKa21tYVd2dlc2MHJadkVINzFueGVxU1NOTC9Qenh1N3ZyNFNYWmlycmJKcVd6NWlxdnVQdVUzaXo1ai90WUpxU2FickQ4MzdqN2xOaFhsbFptMlhUWDNEdjVnd08xb0FISHFsMC9nMnozMVp3V0xoNjNUM0dwL204UG02VXozT3ZUbWx4a1J6K25xRy9ZUmp5Yy9nZStpY3VYNkwwSDA2NFAxY00vZjBEQXhVUUhDTHBwemR1bkVIQlAyMnI4RllHR2haQ2Z3QUFBQUFBQUhpdzJXeHExcXlabWpWclZ1Mis2L0pkZFhydGcxczI2K0JYWDZwbHg4NXEzN2Qvblo3Yk5FMWRQenFoeW5ENTJoR1ZnOXUyMS9mVituZmZVdnJ4NDE2UDZUZCtva2RBMm5uUUVPMWN2RkRuamgxMWJ5c3RMdjZ4VUpGbm1hVGdNTi9xcGU5ZXVWU21hYXJQMkFtVnlzcUVOMnV1NjhlTTA1bzNYMVh5MnRXVlF2L3E3cmxjbjRSN1BVcmtkQms4UkluTGw4aHd1ZFIvd3YwZTk5amhocHUwWThFOG5UOSt6TDF0MTdMRk1sd3VEWHo0TVhmZ0w1WDlMUFc2ZTR4U05tL1E0ZTFiSzRYKzFjMnZNQ2RINlNlOGYvZmx3ZldwZ3lsYVBtT3FSazk1VWM2Z0lFbGx0ZXVsc29jRGt0UzhYWHV2NTNBNG5lcDg4eTJWdG0rWS9iWUNRa0s4am5sVGt6STRWYjA5VUs2a3FFaitnWjdmaCtGeTFhalBSc0wwVnlSSk94Yk0wNDZGOHlxTlo1OU5rMmtZa3FUOGpBeEpVbWJhYVJYbDU1VnQrOWtES1RROGhQNEFBQUFBQUFENFRUaVo4cTNXem5wRGpaczAxWkFuL3lEVmRTOEJtMDB0TzNUOHhWM09wUjdWbVVNSGxYSDZsTExQcGlucmJKcWtzdFh3RmZuWjdXcFNvYlJNYUdTazdBNkhPenlWcEhaOStpbDUvUnJOZitaUDZubm5TTFh2ZDBPTlZyV2ZPcEFpcWVvR3RQRS9sZ2hLKy81STVVRWY3dG5QYmxmMFpmRWUyeHBGeDdqSG1yYSswbU9zL0cyRjRvSUM5N2FUKzVNbG0wMkh0MzJsdzl1M2VsN0FMSHZra1hubWRJM25kMkRMSmgzWXNxbks4VWJSMFJyMDZCTmFObjJxMXJ6MW1tNzcvVk9TeWtKeTZhZlEvMUtyTHNpdmlmeXN6RXA5REl6U1V0bnFzQUh6NHFuUFY5cTI0TGxKZFhaKzFDOUNmd0FBQUFBQUFOUzdNMGNPYWRuMEYzNHNZZk9NZ2hxSDFmazFIRTVubFNGd1FYYVdWczZjcnBNcCsrVUlDRkJraTVacUhOTkU4VjI2bGEwMDk5SlQyTzd3OS9wZ3dzL3VjSzgwbDZRYkp6NnMwTWdvSmE1WXFnMnozOWJXdVhQVVk5aWQ2bm5IWFQ0MVp5M0l5WmJkMzk5ZGVxV2k4bnJ5UHcvaGZibG5qL3Vvb0x4NXM3ZDdMSit6YWZ6MHBSVGtaRXVtcWIxclBxL3lPcVhGUlRXZVg1dnJlcXZycmJkNWJLc1lUbC9lNHhwMUdUeEVlMWV2MHA0dlZxcnJMVVBkVFh1OTNkdWw4UGljK1Q3dlcxMHBvSnh6WjlXOHJlZWJDYTdTRXEvOUVHb3FzbVZMRFh6NE1iVzVycmVjUWNGS1hyZGFHOTZiSmRNd2ROT0R2MU44MSs1cUZCMmpqRk1uZGVwZ1NxMnZoL3BCNkE4QUFBQUFBSUI2ZGZibzkxb3lkWW9jQVFFYU1XbXlaMjMyT21SVDFXOE9ySi85dGs2bTdGZXZrV1BVYy9nSWR4QnRHb1lTVnl5dDFYWDk3SFpkTzNLMHVnMGRwZ05mYnRUT3hRdTFiZDdIeXMvTTBBMzNQVmp0OGM2Z0lCWG01cXFrc0xCUzJSZEpLc3d0YTlnYTVLV1o3Qy9kYzExeUJnV3BLRDlmajgrWjczNWc0SXZxNWhjU0Vha1c3YTZxOWp4OTdobXZvNG5mYVAvR2Rlb3k2RmFWRnBlRi9yOVdiZnE2cXVsZmxKZXIzQXNYRkJrYjU3SGRWVklpUDN2dG85eVFpRWgxSEhDekRKZExYODc1UUNtYk5xakg3Y08xYStraWZmWEpSOXIwNFd4MUh6cE1QWWVQVU1jQk45ZjZlcWdmaFA0QUFBQm9zT3gydTJ5R0lkT0hGWElBQURRVU5zT29VZTN1aGk3OVJLb1d2ekJaRHFkVEkvN3l2Q0pheE5iTFBGTDM3QzRMNTBlTThsaDlmLzU0YXAxZHd4a1VwQzZEaDZoVjk2djF3YjgvcXYyYjF2c1UramU3c3EyT0pTWHErMTA3MWE1UHYwcmp4L2Z0a1NTMWFOK2h6dVphVXpHdFd1dEU4bDZkUHBoU0wvUHdEd3pVOEQ4K3JjWk5tc3JtNStkK3E4RFgwTjgwelJvOXJLam93VGZmODNuZmR4K2RXT1hZcVlNSEpLbFM3NGJTNHVJNksxVjBQdldZMXIzelQrV21wMnZFMDVOMS9rVFp6L2pvS2RPMGIrMFhTbHkrUk45dVdLZmUvNWFnRGpjT3JOWDNndnJCLzQ0QUFBRFFZQVVFQk1oV2tGL2Ywd0FBb0U3WkN2SVY2R1UxdHhWZE9QbURQdnZyYzNJNC9UWHltU20vR1BnWEZ4UjRyYXRmVit4Mmh3eVh5eDJBbGw5ejB3ZnYxdnJjNWFGOE9ZZlRLWnQ4RDZUTG05OSsrZEg3bFI1Q1pKMU4wOWE1YytSbnQ2djcwR0cxbnV2RjZualRJRW5TaHZkbUtmZEN1dWVnYWVyWTdsM0t2WERoa3M0aHNtV2MrenN0LzFtcDdqc3V5TW5XbWpkZjFkSEVieTdxbXZGZHUydjA4OU1VSEI2dUExOXQxbnVQUDZUZzhIQ3Z2OTUvOGhFZDJyWkZvNStmcHZpdTNiMmU3K2l1bmZLejJ4WDdzd2NuaHNzbHcrV1N3NzkyYnkza1pXWm80L3Z2Nk5OSi95M0Q1ZExvS2RNVUhkL0tQUjRRSEtMK0V5YnFucWt6MURpbWlkYk4rcWZtUGYyVVI2a3FOQXlzOUFjQUFFQ0RGUmtacWV3TDUyU0VoTmIzVkFBQXFEUDJDK2NVRVJGUjM5UDRWU3o2NjdNcXlNNVNmTGNlU3ZwOGhkZDlicnovSVVuUzNELzlRYzZnWU4wejdlVkxNcGQyZmZ0cjcrcFZtdi9zbjlXNlIwL1ovZjJWdWlkSjhWMjcxYnEyK2VJWEppc3FMbDVOcjdoU2txblVQVWt5VFZQZGg5N2gwL0dYZGVtbVhuZVAwWTRGOC9UcG4vOUxjUjA3cTFGTUUrVm5aaWgxYjVKTXc5REFoeDlUVk54bHRacG5iYlM5dm85U2szWXBaZk5HZmZnZmp5bXVVeGVGUmthcHVDQmZwdzhkVk03NWMwcVkvb3BDSXlOL2xma1U1WlUxVXZZUENQQTZicHFta3RldjBkYTVjMVJTVktpcitnK28wZmxmUzdoYnBtRjRIZnVscHI2Yi83ZnlHd0YzUC9jM3RXaDNsVW9LQzNWNCsxYkZkZTRxWjNDd2U3eWtzS3hYUThVSEdCVWZWSlEzblM1bkdvYk9IZnRlVXRtYkFnYzJiOVMrTlorcnl5MUQxWGZzaENyZkhJaUtpOWZvS2RPVXRIS1pDbk56NnFTWEFINWQvSTBCQUFDZ3dZcU5qZFhacENUbDVHYkxDRzFjMzlNQkFLRFcvSEt6Rlp5YnBaWnR2SzhDdHBxOHpBeEpVbXBTWXBYN2xJZit3UkVSY2dZRlY3bGZiZlViZjcrY1FjRTZ1R1dUam55OVhhR1JVZW95ZUloNkRoK2hsTTBiYTNYdWJrTnUxOUZkTzNYZ3k0MnlPL3dWM2FxVitpYmM2N1ZVVDFWNmpSeWo1bTNhS1duVmNwMDVja2dudnQybm9FYU5kY1UxdmRUajlqdlY1UExXdFpwalhSajB1eWZVc2tNbkpXOVlxMU1IOXF1MHVGaUJvWTNVNVBMVzZqTjJncUppVzliNG5FbXJsaXRwMWZJYUgzZjJhRm5ZSFZpaHowRitacVlrS1hudEYzS1ZsdXF5emwwMTRJRkhGTmEwV1kzT1AyNzZLeDZmOHpJenRHVGFGRjF4elhYcU5YSzAxMk0rK3M4bmRQV3d1OVRoeHBzOHRqZUtqcEVrN1YyOVNrWDVlZW8wY0pESGVOcDNSeVJKUVkwOS83MjdiUG9MVmM3UGNMbjB4ZXN6OVgzaU4zSUVCR2oxRzY5bzBHTlBxRlgzcTMxNk9HU3oyZFQ5TnQ4ZVN1RzN4NWFYbCtlbDl6Z0FBQURRTUdSbFpTbjUwR0VWeDE5QjhBOEFhTkQ4Y3JQbFRQMU9uZHEyVVZoWVdIMVB4MmZyOGwzMVBRVlkxS3YzakZEemR1MTFlZmVlSHR1M2ZqcEgzWWJjcnY0VHltcmpKeTVmb3B6MDh3cHYya3dCSWFIS3ZYQmUzeXhkSkZkeHNlNS9mWmFDdzhMZHgrNWN0RURiL3U4VEJZYUdxditFQjlTKzN3MVZYanVpUmF6R3YveGF0Zk04ZmZDQTFzNTZRem5wNXpWMjZzc0tiOTZpeW5QMlRiaFhQVzRmWG1rczYyeWFQdm5qNzlVNHBxa1NYdnk3Tm4vMHZsd2xKWkxOcHUrKzNxNzg3Q3dsdkRSVFVTM2o5TlhjajdScjZTSk5mT01kajNOOC9kbDhKYTliclNmbmZxYVYvNWl1STE5dlUvOEpFOVVvSmthclpzNVFTRVNFMnZidXA4allPQVdFaE1qUHo4OWRyOStVSk5PVWFSb3lERU9tWWNnb0xaV3IxS1htYmR0ZFZIUHRnY0gvZjNxVC9GcENRa0o4YXJEQVNuOEFBQUEwYUdGaFllclV0bzBPSHptaS9OQXd1U0pqWkFZRjA5d1hBTkFnMkF4RHRvSjgyUytjVTNCdWx0bzBzTUFmdU5TYXRyNVNQWWQ3bHN2Wit1a2NqOCtseGNYYVU2RThsTVBwMUEzM1BlZ1IrRXRTeHdFM0svUE1hZlVaTzc3U1dFM3RYckZVK3pldVUvb1BKeFFjRnE0N25wcFVaZUJmblNQYnQ2cTBxRWdESmo0azJXektPWDlPMyszY0lhbXNBWFRmZThZcnFtV2N4ekdoa1ZFZW41MC82d1hpNTNDbys5Qmg3bjRRb3laUDFjNUY4N1YzOVNxVkZOYXNOOGFFZjd4eE1iZUVlc1JLZndBQUFGaUN5K1hTeVpNbmxaR1JvY0xDUXJsY3JEb0VBUHoyMmUxMkJRWUdLaUlpUXJHeHNiTGJHOTdLV0ZiNjQxSkozYk5ialdPYVZHcnduSG5tdEFKQ1FoVFVxT3d0eitLQ2ZPV2twNnUwcUVpR3ExUitkb2NpV3NUS0dSUjAwZGZPUEhOYWRvZS9Ha1ZIVjduUDhYMTd0R1BoUExYcDFWc2RiaHhZN2ZVVy9lMDVkUm80V0cydTYxMXB6RFJOSGQyMVU2MTdYdXU1M1RCa3U0akZMSG1aR1FvT0MzZXY1UC9aaFZSVWtDOVhjWWxjcGFVeVhLVXlEVU9tYVpiOS91TStzdGxraytSbnQxLzBnd3hXK3RjOVgxZjZFL29EQUFBQUFBRGdvaEg2QS9DRzBML3UrUnI2ODg0ekFBQUFBQUFBQUFBV1FlZ1BBQUFBQUFBQUFJQkZFUG9EQUFBQUFBQUFBR0FSaFA0QUFBQUFBQUFBQUZnRW9UOEFBQUFBQUFBQUFCWkI2QThBQUFBQUFBQUFnRVVRK2dNQUFBQUFBQUFBWUJHRS9nQUFBQUFBQUFBQVdBU2hQd0FBQUFBQUFBQUFGa0hvRHdBQUFBQUFBQUNBUmRqeTh2TE0rcDRFQUFBQUFBQUFBQUNvV2toSWlNMlgvVmpwRHdBQUFBQUFBQUNBUlJENkF3QUFBQUFBQUFCZ0VZVCtBQUFBQUFBQUFBQllCS0UvQUFBQUFBQUFBQUFXUWVnUEFBQUFBQUFBQUlCRkVQb0RBQUFBQUFBQUFHQVJoUDRBQUFBQUFBQUFBRmdFb1Q4QUFBQUFBQUFBQUJaQjZBOEFBQUFBQUFBQWdFVVErZ01BQUFBQUFBQUFZQkdFL2dBQUFBQUFBQUFBV0FTaFB3QUFBQUFBQUFBQUZrSG9Ed0FBQUFBQUFBQ0FSUkQ2QXdBQUFBQUFBQUJnRVlUK0FBQUFBQUFBQUFCWUJLRS9BQUFBQUFBQUFBQVdRZWdQQUFBQUFBQUFBSUJGRVBvREFBQUFBQUFBQUdBUmhQNEFBQUFBQUFBQUFGZ0VvVDhBQUFBQUFBQUFBQlpCNkE4QUFBQUFBQUFBZ0VVUStnTUFBQUFBQUFBQVlCR0UvZ0FBQUFBQUFBQUFXQVNoUHdBQUFBQUFBQUFBRmtIb0R3QUFBQUFBQUFDQVJSRDZBd0FBQUFBQUFBQmdFWVQrQUFBQUFBQUFBQUJZQktFL0FBQUFBQUFBQUFBV1FlZ1BBQUFBQUFBQUFJQkZFUG9EQUFBQUFBQUFBR0FSaFA0QUFBQUFBQUFBQUZnRW9UOEFBQUFBQUFBQUFCWkI2QThBQUFBQUFBQUFnRVVRK2dNQUFBQUFBQUFBWUJHRS9nQUFBQUFBQUFBQVdBU2hQd0FBQUFBQUFBQUFGa0hvRHdBQUFBQUFBQUNBUlJENkF3QUFBQUFBQUFCZ0VZVCtBQUFBQUFBQUFBQllCS0UvQUFBQUFBQUFBQUFXUWVnUEFBQUFBQUFBQUlCRkVQb0RBQUFBQUFBQUFHQVJoUDRBQUFBQUFBQUFBQUFBQUFBQUFBQUFBQUFBQUFBQUFBQUFBTlM1ZndFMCsyVVh2ZTBuc3dBQUFBQkpSVTVFcmtKZ2dnPT0iLAoJIlRoZW1lIiA6ICIiLAoJIlR5cGUiIDogIm1pbmQiLAoJIlZlcnNpb24iIDogIiIKfQo="/>
    </extobj>
  </extobjs>
</s:customData>
</file>

<file path=customXml/itemProps8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WPS 演示</Application>
  <PresentationFormat>自定义</PresentationFormat>
  <Paragraphs>100</Paragraphs>
  <Slides>45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</vt:lpstr>
      <vt:lpstr>宋体</vt:lpstr>
      <vt:lpstr>Wingdings</vt:lpstr>
      <vt:lpstr>黑体</vt:lpstr>
      <vt:lpstr>Wingdings</vt:lpstr>
      <vt:lpstr>微软雅黑</vt:lpstr>
      <vt:lpstr>Arial Unicode MS</vt:lpstr>
      <vt:lpstr>Calibri</vt:lpstr>
      <vt:lpstr>3_默认设计模板</vt:lpstr>
      <vt:lpstr>自定义设计方案</vt:lpstr>
      <vt:lpstr>1_默认设计模板</vt:lpstr>
      <vt:lpstr>2_默认设计模板</vt:lpstr>
      <vt:lpstr>1_自定义设计方案</vt:lpstr>
      <vt:lpstr>PowerPoint 演示文稿</vt:lpstr>
      <vt:lpstr>PowerPoint 演示文稿</vt:lpstr>
      <vt:lpstr>PowerPoint 演示文稿</vt:lpstr>
      <vt:lpstr>1.计算机的求导方法概述</vt:lpstr>
      <vt:lpstr>手动求导</vt:lpstr>
      <vt:lpstr>数值微分</vt:lpstr>
      <vt:lpstr>符号微分</vt:lpstr>
      <vt:lpstr>PowerPoint 演示文稿</vt:lpstr>
      <vt:lpstr>PowerPoint 演示文稿</vt:lpstr>
      <vt:lpstr>2.自动微分的前向模式与反向模式原理</vt:lpstr>
      <vt:lpstr>PowerPoint 演示文稿</vt:lpstr>
      <vt:lpstr>自动微分——前向模式</vt:lpstr>
      <vt:lpstr>自动微分——前向模式</vt:lpstr>
      <vt:lpstr>自动微分——前向模式</vt:lpstr>
      <vt:lpstr>自动微分——前向模式</vt:lpstr>
      <vt:lpstr>自动微分——反向模式</vt:lpstr>
      <vt:lpstr>自动微分——反向模式</vt:lpstr>
      <vt:lpstr>3.前向传播与反向传播的Python实现</vt:lpstr>
      <vt:lpstr>PowerPoint 演示文稿</vt:lpstr>
      <vt:lpstr>PowerPoint 演示文稿</vt:lpstr>
      <vt:lpstr>PowerPoint 演示文稿</vt:lpstr>
      <vt:lpstr>PowerPoint 演示文稿</vt:lpstr>
      <vt:lpstr>4.Transformer的基本计算概述</vt:lpstr>
      <vt:lpstr>第一步——计算一个词的3种表示q,k,v</vt:lpstr>
      <vt:lpstr>第二步——计算相关矩阵</vt:lpstr>
      <vt:lpstr>第三步——计算基V下的坐标表示</vt:lpstr>
      <vt:lpstr>一个形象的示例——The的空间表示（编码）</vt:lpstr>
      <vt:lpstr>计算示意图</vt:lpstr>
      <vt:lpstr>PowerPoint 演示文稿</vt:lpstr>
      <vt:lpstr>PowerPoint 演示文稿</vt:lpstr>
      <vt:lpstr>计算复杂度分析</vt:lpstr>
      <vt:lpstr>PowerPoint 演示文稿</vt:lpstr>
      <vt:lpstr>单独减少注意力矩阵的运算量</vt:lpstr>
      <vt:lpstr>Local Attention</vt:lpstr>
      <vt:lpstr>Stride Attention</vt:lpstr>
      <vt:lpstr>Global Attention</vt:lpstr>
      <vt:lpstr>Linformer</vt:lpstr>
      <vt:lpstr>Compressed Attention</vt:lpstr>
      <vt:lpstr>其他局部稀疏注意力Attention</vt:lpstr>
      <vt:lpstr>考虑关系程度的Attention</vt:lpstr>
      <vt:lpstr>考虑关系程度的Attention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朱玟雅</dc:creator>
  <cp:lastModifiedBy>Amadeus</cp:lastModifiedBy>
  <cp:revision>2013</cp:revision>
  <dcterms:created xsi:type="dcterms:W3CDTF">2016-03-15T10:07:00Z</dcterms:created>
  <dcterms:modified xsi:type="dcterms:W3CDTF">2022-06-27T23:57:41Z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KSORubyTemplateID">
    <vt:lpwstr>2</vt:lpwstr>
  </property>
  <property fmtid="{D5CDD505-2E9C-101B-9397-08002B2CF9AE}" pid="4" name="ICV">
    <vt:lpwstr>D279D27C08D84C0E90545DE453E19FDD</vt:lpwstr>
  </property>
</Properties>
</file>